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60" r:id="rId1"/>
    <p:sldMasterId id="2147483746" r:id="rId2"/>
  </p:sldMasterIdLst>
  <p:notesMasterIdLst>
    <p:notesMasterId r:id="rId50"/>
  </p:notesMasterIdLst>
  <p:handoutMasterIdLst>
    <p:handoutMasterId r:id="rId51"/>
  </p:handoutMasterIdLst>
  <p:sldIdLst>
    <p:sldId id="1264" r:id="rId3"/>
    <p:sldId id="1092" r:id="rId4"/>
    <p:sldId id="1258" r:id="rId5"/>
    <p:sldId id="1259" r:id="rId6"/>
    <p:sldId id="1260" r:id="rId7"/>
    <p:sldId id="1218" r:id="rId8"/>
    <p:sldId id="1219" r:id="rId9"/>
    <p:sldId id="1222" r:id="rId10"/>
    <p:sldId id="1223" r:id="rId11"/>
    <p:sldId id="1256" r:id="rId12"/>
    <p:sldId id="1094" r:id="rId13"/>
    <p:sldId id="1193" r:id="rId14"/>
    <p:sldId id="1224" r:id="rId15"/>
    <p:sldId id="1231" r:id="rId16"/>
    <p:sldId id="1261" r:id="rId17"/>
    <p:sldId id="1230" r:id="rId18"/>
    <p:sldId id="1232" r:id="rId19"/>
    <p:sldId id="1233" r:id="rId20"/>
    <p:sldId id="1195" r:id="rId21"/>
    <p:sldId id="1263" r:id="rId22"/>
    <p:sldId id="1186" r:id="rId23"/>
    <p:sldId id="1262" r:id="rId24"/>
    <p:sldId id="1187" r:id="rId25"/>
    <p:sldId id="1238" r:id="rId26"/>
    <p:sldId id="1188" r:id="rId27"/>
    <p:sldId id="1189" r:id="rId28"/>
    <p:sldId id="1204" r:id="rId29"/>
    <p:sldId id="1205" r:id="rId30"/>
    <p:sldId id="1246" r:id="rId31"/>
    <p:sldId id="1206" r:id="rId32"/>
    <p:sldId id="1247" r:id="rId33"/>
    <p:sldId id="1248" r:id="rId34"/>
    <p:sldId id="1252" r:id="rId35"/>
    <p:sldId id="1207" r:id="rId36"/>
    <p:sldId id="1208" r:id="rId37"/>
    <p:sldId id="1243" r:id="rId38"/>
    <p:sldId id="1253" r:id="rId39"/>
    <p:sldId id="1250" r:id="rId40"/>
    <p:sldId id="1251" r:id="rId41"/>
    <p:sldId id="1249" r:id="rId42"/>
    <p:sldId id="1242" r:id="rId43"/>
    <p:sldId id="1210" r:id="rId44"/>
    <p:sldId id="1229" r:id="rId45"/>
    <p:sldId id="1214" r:id="rId46"/>
    <p:sldId id="1239" r:id="rId47"/>
    <p:sldId id="1244" r:id="rId48"/>
    <p:sldId id="264" r:id="rId49"/>
  </p:sldIdLst>
  <p:sldSz cx="9906000" cy="6858000" type="A4"/>
  <p:notesSz cx="7099300" cy="10234613"/>
  <p:embeddedFontLst>
    <p:embeddedFont>
      <p:font typeface="D2Coding" panose="020B0600000101010101" charset="-127"/>
      <p:regular r:id="rId52"/>
      <p:bold r:id="rId53"/>
    </p:embeddedFont>
    <p:embeddedFont>
      <p:font typeface="HY울릉도B" panose="020B0600000101010101" charset="-127"/>
      <p:regular r:id="rId54"/>
    </p:embeddedFont>
    <p:embeddedFont>
      <p:font typeface="HY울릉도M" panose="020B0600000101010101" charset="-127"/>
      <p:regular r:id="rId55"/>
    </p:embeddedFont>
    <p:embeddedFont>
      <p:font typeface="KoPub돋움체 Bold" panose="020B0600000101010101" charset="-127"/>
      <p:regular r:id="rId56"/>
      <p:bold r:id="rId57"/>
    </p:embeddedFont>
    <p:embeddedFont>
      <p:font typeface="나눔고딕 ExtraBold" panose="020B0600000101010101" charset="-127"/>
      <p:bold r:id="rId58"/>
    </p:embeddedFont>
    <p:embeddedFont>
      <p:font typeface="나눔바른고딕" panose="020B0600000101010101" charset="-127"/>
      <p:regular r:id="rId59"/>
      <p:bold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Tahoma" panose="020B0604030504040204" pitchFamily="34" charset="0"/>
      <p:regular r:id="rId65"/>
      <p:bold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3111">
          <p15:clr>
            <a:srgbClr val="A4A3A4"/>
          </p15:clr>
        </p15:guide>
        <p15:guide id="4" pos="320">
          <p15:clr>
            <a:srgbClr val="A4A3A4"/>
          </p15:clr>
        </p15:guide>
        <p15:guide id="5" pos="5920">
          <p15:clr>
            <a:srgbClr val="A4A3A4"/>
          </p15:clr>
        </p15:guide>
        <p15:guide id="6" pos="705">
          <p15:clr>
            <a:srgbClr val="A4A3A4"/>
          </p15:clr>
        </p15:guide>
        <p15:guide id="7" orient="horz" pos="4319">
          <p15:clr>
            <a:srgbClr val="A4A3A4"/>
          </p15:clr>
        </p15:guide>
        <p15:guide id="8" pos="62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10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00FF"/>
    <a:srgbClr val="000099"/>
    <a:srgbClr val="0000CC"/>
    <a:srgbClr val="0033CC"/>
    <a:srgbClr val="005A9E"/>
    <a:srgbClr val="CC6600"/>
    <a:srgbClr val="666633"/>
    <a:srgbClr val="00589A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73888" autoAdjust="0"/>
  </p:normalViewPr>
  <p:slideViewPr>
    <p:cSldViewPr>
      <p:cViewPr varScale="1">
        <p:scale>
          <a:sx n="107" d="100"/>
          <a:sy n="107" d="100"/>
        </p:scale>
        <p:origin x="39" y="195"/>
      </p:cViewPr>
      <p:guideLst>
        <p:guide orient="horz" pos="2205"/>
        <p:guide orient="horz" pos="482"/>
        <p:guide pos="3111"/>
        <p:guide pos="320"/>
        <p:guide pos="5920"/>
        <p:guide pos="705"/>
        <p:guide orient="horz" pos="4319"/>
        <p:guide pos="6239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4350" y="102"/>
      </p:cViewPr>
      <p:guideLst>
        <p:guide orient="horz" pos="410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t" anchorCtr="0" compatLnSpc="1">
            <a:prstTxWarp prst="textNoShape">
              <a:avLst/>
            </a:prstTxWarp>
          </a:bodyPr>
          <a:lstStyle>
            <a:lvl1pPr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t" anchorCtr="0" compatLnSpc="1">
            <a:prstTxWarp prst="textNoShape">
              <a:avLst/>
            </a:prstTxWarp>
          </a:bodyPr>
          <a:lstStyle>
            <a:lvl1pPr algn="r"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b" anchorCtr="0" compatLnSpc="1">
            <a:prstTxWarp prst="textNoShape">
              <a:avLst/>
            </a:prstTxWarp>
          </a:bodyPr>
          <a:lstStyle>
            <a:lvl1pPr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b" anchorCtr="0" compatLnSpc="1">
            <a:prstTxWarp prst="textNoShape">
              <a:avLst/>
            </a:prstTxWarp>
          </a:bodyPr>
          <a:lstStyle>
            <a:lvl1pPr algn="r" defTabSz="958850">
              <a:defRPr sz="1300"/>
            </a:lvl1pPr>
          </a:lstStyle>
          <a:p>
            <a:pPr>
              <a:defRPr/>
            </a:pPr>
            <a:fld id="{6BC8A112-7537-4407-AFB3-F2BAD35EAE5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579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" name="Rectangle 41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0188" y="933450"/>
            <a:ext cx="6632575" cy="45926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CFCFCF"/>
            </a:outerShdw>
          </a:effectLst>
        </p:spPr>
      </p:sp>
      <p:sp>
        <p:nvSpPr>
          <p:cNvPr id="7210" name="Rectangle 4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677988" y="9932988"/>
            <a:ext cx="3922712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</p:txBody>
      </p:sp>
      <p:grpSp>
        <p:nvGrpSpPr>
          <p:cNvPr id="150532" name="Group 43"/>
          <p:cNvGrpSpPr>
            <a:grpSpLocks/>
          </p:cNvGrpSpPr>
          <p:nvPr/>
        </p:nvGrpSpPr>
        <p:grpSpPr bwMode="auto">
          <a:xfrm>
            <a:off x="485775" y="6792913"/>
            <a:ext cx="6118225" cy="2598737"/>
            <a:chOff x="4912" y="4260"/>
            <a:chExt cx="3854" cy="1897"/>
          </a:xfrm>
        </p:grpSpPr>
        <p:sp>
          <p:nvSpPr>
            <p:cNvPr id="7212" name="Rectangle 44"/>
            <p:cNvSpPr>
              <a:spLocks noChangeArrowheads="1"/>
            </p:cNvSpPr>
            <p:nvPr/>
          </p:nvSpPr>
          <p:spPr bwMode="auto">
            <a:xfrm>
              <a:off x="4912" y="4260"/>
              <a:ext cx="3854" cy="18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CFCFCF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213" name="Text Box 45"/>
            <p:cNvSpPr txBox="1">
              <a:spLocks noChangeArrowheads="1"/>
            </p:cNvSpPr>
            <p:nvPr/>
          </p:nvSpPr>
          <p:spPr bwMode="auto">
            <a:xfrm>
              <a:off x="5083" y="4365"/>
              <a:ext cx="314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57263">
                <a:spcBef>
                  <a:spcPct val="50000"/>
                </a:spcBef>
                <a:defRPr/>
              </a:pPr>
              <a:r>
                <a:rPr lang="en-US" altLang="ko-KR" sz="1200" b="1">
                  <a:latin typeface="Arial" pitchFamily="34" charset="0"/>
                  <a:ea typeface="HY울릉도B" pitchFamily="18" charset="-127"/>
                </a:rPr>
                <a:t>Notes:</a:t>
              </a:r>
              <a:endParaRPr lang="en-US" altLang="ko-KR" b="1">
                <a:latin typeface="Arial" pitchFamily="34" charset="0"/>
                <a:ea typeface="HY울릉도B" pitchFamily="18" charset="-127"/>
              </a:endParaRPr>
            </a:p>
          </p:txBody>
        </p:sp>
      </p:grpSp>
      <p:sp>
        <p:nvSpPr>
          <p:cNvPr id="7214" name="Line 46"/>
          <p:cNvSpPr>
            <a:spLocks noChangeShapeType="1"/>
          </p:cNvSpPr>
          <p:nvPr/>
        </p:nvSpPr>
        <p:spPr bwMode="auto">
          <a:xfrm>
            <a:off x="301625" y="481013"/>
            <a:ext cx="548005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5" name="Line 47"/>
          <p:cNvSpPr>
            <a:spLocks noChangeShapeType="1"/>
          </p:cNvSpPr>
          <p:nvPr/>
        </p:nvSpPr>
        <p:spPr bwMode="auto">
          <a:xfrm>
            <a:off x="306388" y="9763125"/>
            <a:ext cx="6478587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6" name="Text Box 48"/>
          <p:cNvSpPr txBox="1">
            <a:spLocks noChangeArrowheads="1"/>
          </p:cNvSpPr>
          <p:nvPr/>
        </p:nvSpPr>
        <p:spPr bwMode="auto">
          <a:xfrm>
            <a:off x="315913" y="9777413"/>
            <a:ext cx="3024187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</a:rPr>
              <a:t>검사 실무</a:t>
            </a:r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6292850" y="9777413"/>
            <a:ext cx="493713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  <a:defRPr/>
            </a:pPr>
            <a:fld id="{F002A2CB-7A91-45DA-8B33-C6ED8C5EC6D2}" type="slidenum">
              <a:rPr kumimoji="0"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spcBef>
                  <a:spcPct val="50000"/>
                </a:spcBef>
                <a:defRPr/>
              </a:pPr>
              <a:t>‹#›</a:t>
            </a:fld>
            <a:r>
              <a:rPr lang="en-US" altLang="ko-KR" sz="7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218" name="Line 50"/>
          <p:cNvSpPr>
            <a:spLocks noChangeShapeType="1"/>
          </p:cNvSpPr>
          <p:nvPr/>
        </p:nvSpPr>
        <p:spPr bwMode="auto">
          <a:xfrm>
            <a:off x="306388" y="9763125"/>
            <a:ext cx="415925" cy="0"/>
          </a:xfrm>
          <a:prstGeom prst="line">
            <a:avLst/>
          </a:prstGeom>
          <a:noFill/>
          <a:ln w="38100">
            <a:solidFill>
              <a:srgbClr val="3333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9" name="Text Box 51"/>
          <p:cNvSpPr txBox="1">
            <a:spLocks noChangeArrowheads="1"/>
          </p:cNvSpPr>
          <p:nvPr/>
        </p:nvSpPr>
        <p:spPr bwMode="auto">
          <a:xfrm>
            <a:off x="5121581" y="411763"/>
            <a:ext cx="1660219" cy="1384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54000" tIns="0" rIns="36000" bIns="0" anchor="ctr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ko-KR" altLang="en-US" sz="400" i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400" i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장  품질 경영과 검사 개론</a:t>
            </a:r>
          </a:p>
        </p:txBody>
      </p:sp>
    </p:spTree>
    <p:extLst>
      <p:ext uri="{BB962C8B-B14F-4D97-AF65-F5344CB8AC3E}">
        <p14:creationId xmlns:p14="http://schemas.microsoft.com/office/powerpoint/2010/main" val="10816729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bg1"/>
        </a:solidFill>
        <a:latin typeface="맑은 고딕" pitchFamily="50" charset="-127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5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71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22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30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7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93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7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9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74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69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73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702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75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7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36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80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19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4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22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1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250C4-0E9A-42DD-85A1-087716A785B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9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63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942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250C4-0E9A-42DD-85A1-087716A785B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48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250C4-0E9A-42DD-85A1-087716A785B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76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68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01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74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59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250C4-0E9A-42DD-85A1-087716A785B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40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9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0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23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250C4-0E9A-42DD-85A1-087716A785B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513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843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94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019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55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355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75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0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73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94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4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430027" y="548679"/>
            <a:ext cx="9475973" cy="6309321"/>
            <a:chOff x="411163" y="0"/>
            <a:chExt cx="9494837" cy="6858000"/>
          </a:xfrm>
        </p:grpSpPr>
        <p:grpSp>
          <p:nvGrpSpPr>
            <p:cNvPr id="12" name="그룹 11"/>
            <p:cNvGrpSpPr/>
            <p:nvPr userDrawn="1"/>
          </p:nvGrpSpPr>
          <p:grpSpPr>
            <a:xfrm>
              <a:off x="7106131" y="5775562"/>
              <a:ext cx="2799869" cy="1082438"/>
              <a:chOff x="7106131" y="5775562"/>
              <a:chExt cx="2799869" cy="1082438"/>
            </a:xfrm>
          </p:grpSpPr>
          <p:sp>
            <p:nvSpPr>
              <p:cNvPr id="19" name="AutoShape 34"/>
              <p:cNvSpPr>
                <a:spLocks noChangeArrowheads="1"/>
              </p:cNvSpPr>
              <p:nvPr/>
            </p:nvSpPr>
            <p:spPr bwMode="auto">
              <a:xfrm flipH="1">
                <a:off x="7106131" y="6442620"/>
                <a:ext cx="2799869" cy="415380"/>
              </a:xfrm>
              <a:prstGeom prst="rtTriangle">
                <a:avLst/>
              </a:prstGeom>
              <a:solidFill>
                <a:srgbClr val="85AEFF"/>
              </a:solidFill>
              <a:ln>
                <a:noFill/>
              </a:ln>
              <a:effectLst>
                <a:outerShdw blurRad="50800" dist="279400" dir="10800000" algn="b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0" name="AutoShape 37"/>
              <p:cNvSpPr>
                <a:spLocks noChangeArrowheads="1"/>
              </p:cNvSpPr>
              <p:nvPr/>
            </p:nvSpPr>
            <p:spPr bwMode="auto">
              <a:xfrm flipH="1">
                <a:off x="8801638" y="5775562"/>
                <a:ext cx="1103249" cy="108243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8900" dist="63500" dir="11400000" sx="110000" sy="110000" algn="ctr" rotWithShape="0">
                  <a:schemeClr val="bg2">
                    <a:alpha val="6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1" name="AutoShape 38"/>
              <p:cNvSpPr>
                <a:spLocks noChangeArrowheads="1"/>
              </p:cNvSpPr>
              <p:nvPr/>
            </p:nvSpPr>
            <p:spPr bwMode="auto">
              <a:xfrm flipH="1">
                <a:off x="8897379" y="5870255"/>
                <a:ext cx="1007508" cy="987745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8121650" y="0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67"/>
            <p:cNvGrpSpPr>
              <a:grpSpLocks/>
            </p:cNvGrpSpPr>
            <p:nvPr userDrawn="1"/>
          </p:nvGrpSpPr>
          <p:grpSpPr bwMode="auto">
            <a:xfrm>
              <a:off x="411163" y="409575"/>
              <a:ext cx="3450078" cy="2390775"/>
              <a:chOff x="259" y="570"/>
              <a:chExt cx="2409" cy="1670"/>
            </a:xfrm>
          </p:grpSpPr>
          <p:sp>
            <p:nvSpPr>
              <p:cNvPr id="16" name="AutoShape 44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2409" cy="167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" name="AutoShape 45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2255" cy="156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Text Box 65"/>
            <p:cNvSpPr txBox="1">
              <a:spLocks noChangeArrowheads="1"/>
            </p:cNvSpPr>
            <p:nvPr userDrawn="1"/>
          </p:nvSpPr>
          <p:spPr bwMode="auto">
            <a:xfrm>
              <a:off x="725280" y="561955"/>
              <a:ext cx="399943" cy="301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>
                <a:spcBef>
                  <a:spcPct val="50000"/>
                </a:spcBef>
                <a:defRPr>
                  <a:solidFill>
                    <a:schemeClr val="bg1"/>
                  </a:solidFill>
                  <a:latin typeface="나눔바른고딕" pitchFamily="50" charset="-127"/>
                  <a:ea typeface="굴림" pitchFamily="50" charset="-127"/>
                </a:defRPr>
              </a:lvl1pPr>
              <a:lvl2pPr>
                <a:defRPr>
                  <a:latin typeface="나눔바른고딕" pitchFamily="50" charset="-127"/>
                  <a:ea typeface="굴림" pitchFamily="50" charset="-127"/>
                </a:defRPr>
              </a:lvl2pPr>
              <a:lvl3pPr>
                <a:defRPr>
                  <a:latin typeface="나눔바른고딕" pitchFamily="50" charset="-127"/>
                  <a:ea typeface="굴림" pitchFamily="50" charset="-127"/>
                </a:defRPr>
              </a:lvl3pPr>
              <a:lvl4pPr>
                <a:defRPr>
                  <a:latin typeface="나눔바른고딕" pitchFamily="50" charset="-127"/>
                  <a:ea typeface="굴림" pitchFamily="50" charset="-127"/>
                </a:defRPr>
              </a:lvl4pPr>
              <a:lvl5pPr>
                <a:defRPr>
                  <a:latin typeface="나눔바른고딕" pitchFamily="50" charset="-127"/>
                  <a:ea typeface="굴림" pitchFamily="50" charset="-127"/>
                </a:defRPr>
              </a:lvl5pPr>
              <a:lvl6pPr>
                <a:defRPr>
                  <a:latin typeface="나눔바른고딕" pitchFamily="50" charset="-127"/>
                  <a:ea typeface="굴림" pitchFamily="50" charset="-127"/>
                </a:defRPr>
              </a:lvl6pPr>
              <a:lvl7pPr>
                <a:defRPr>
                  <a:latin typeface="나눔바른고딕" pitchFamily="50" charset="-127"/>
                  <a:ea typeface="굴림" pitchFamily="50" charset="-127"/>
                </a:defRPr>
              </a:lvl7pPr>
              <a:lvl8pPr>
                <a:defRPr>
                  <a:latin typeface="나눔바른고딕" pitchFamily="50" charset="-127"/>
                  <a:ea typeface="굴림" pitchFamily="50" charset="-127"/>
                </a:defRPr>
              </a:lvl8pPr>
              <a:lvl9pPr>
                <a:defRPr>
                  <a:latin typeface="나눔바른고딕" pitchFamily="50" charset="-127"/>
                  <a:ea typeface="굴림" pitchFamily="50" charset="-127"/>
                </a:defRPr>
              </a:lvl9pPr>
            </a:lstStyle>
            <a:p>
              <a:pPr lvl="0"/>
              <a:r>
                <a:rPr lang="en-US" altLang="ko-KR" sz="1800" dirty="0">
                  <a:latin typeface="+mn-ea"/>
                  <a:ea typeface="+mn-ea"/>
                </a:rPr>
                <a:t>Day</a:t>
              </a:r>
            </a:p>
          </p:txBody>
        </p:sp>
      </p:grpSp>
      <p:sp>
        <p:nvSpPr>
          <p:cNvPr id="24" name="제목 개체 틀 14">
            <a:extLst>
              <a:ext uri="{FF2B5EF4-FFF2-40B4-BE49-F238E27FC236}">
                <a16:creationId xmlns:a16="http://schemas.microsoft.com/office/drawing/2014/main" id="{55A7197F-C68F-420B-B8BF-4AF551D6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824" y="1976310"/>
            <a:ext cx="7326419" cy="2260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 b="1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77B9F5D7-36EF-443D-8DFD-F6CFAAAD45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277" y="1126118"/>
            <a:ext cx="1458304" cy="12968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95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496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06090"/>
          </a:xfrm>
        </p:spPr>
        <p:txBody>
          <a:bodyPr>
            <a:normAutofit/>
          </a:bodyPr>
          <a:lstStyle>
            <a:lvl1pPr>
              <a:defRPr sz="3200" b="1" baseline="0">
                <a:latin typeface="Tahoma" panose="020B060403050404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196752"/>
            <a:ext cx="8915400" cy="5328592"/>
          </a:xfrm>
        </p:spPr>
        <p:txBody>
          <a:bodyPr>
            <a:normAutofit/>
          </a:bodyPr>
          <a:lstStyle>
            <a:lvl1pPr algn="just" latinLnBrk="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v"/>
              <a:defRPr sz="2000" baseline="0">
                <a:latin typeface="Tahoma" panose="020B0604030504040204" pitchFamily="34" charset="0"/>
                <a:ea typeface="맑은 고딕" panose="020B0503020000020004" pitchFamily="50" charset="-127"/>
              </a:defRPr>
            </a:lvl1pPr>
            <a:lvl2pPr algn="just" latinLnBrk="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§"/>
              <a:defRPr sz="1800" baseline="0">
                <a:latin typeface="Tahoma" panose="020B0604030504040204" pitchFamily="34" charset="0"/>
                <a:ea typeface="맑은 고딕" panose="020B0503020000020004" pitchFamily="50" charset="-127"/>
              </a:defRPr>
            </a:lvl2pPr>
            <a:lvl3pPr algn="just" latinLnBrk="0">
              <a:lnSpc>
                <a:spcPct val="150000"/>
              </a:lnSpc>
              <a:spcBef>
                <a:spcPts val="0"/>
              </a:spcBef>
              <a:defRPr sz="1800" baseline="0">
                <a:latin typeface="Tahoma" panose="020B0604030504040204" pitchFamily="34" charset="0"/>
                <a:ea typeface="맑은 고딕" panose="020B0503020000020004" pitchFamily="50" charset="-127"/>
              </a:defRPr>
            </a:lvl3pPr>
            <a:lvl4pPr algn="just" latinLnBrk="0">
              <a:lnSpc>
                <a:spcPct val="150000"/>
              </a:lnSpc>
              <a:spcBef>
                <a:spcPts val="0"/>
              </a:spcBef>
              <a:defRPr sz="1600" baseline="0">
                <a:latin typeface="Tahoma" panose="020B0604030504040204" pitchFamily="34" charset="0"/>
                <a:ea typeface="맑은 고딕" panose="020B0503020000020004" pitchFamily="50" charset="-127"/>
              </a:defRPr>
            </a:lvl4pPr>
            <a:lvl5pPr algn="just" latinLnBrk="0">
              <a:lnSpc>
                <a:spcPct val="150000"/>
              </a:lnSpc>
              <a:spcBef>
                <a:spcPts val="0"/>
              </a:spcBef>
              <a:defRPr sz="1600" baseline="0">
                <a:latin typeface="Tahoma" panose="020B060403050404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CECD-C91B-455B-A896-67B3DC211680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6BB1-246E-4810-B75C-21AF79B23B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92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4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430027" y="0"/>
            <a:ext cx="9494837" cy="6858000"/>
            <a:chOff x="411163" y="0"/>
            <a:chExt cx="9494837" cy="6858000"/>
          </a:xfrm>
        </p:grpSpPr>
        <p:sp>
          <p:nvSpPr>
            <p:cNvPr id="11" name="Rectangle 69"/>
            <p:cNvSpPr>
              <a:spLocks noChangeArrowheads="1"/>
            </p:cNvSpPr>
            <p:nvPr userDrawn="1"/>
          </p:nvSpPr>
          <p:spPr bwMode="auto">
            <a:xfrm>
              <a:off x="415925" y="692150"/>
              <a:ext cx="9490075" cy="12001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>
              <a:off x="7106131" y="5775562"/>
              <a:ext cx="2799869" cy="1082438"/>
              <a:chOff x="7106131" y="5775562"/>
              <a:chExt cx="2799869" cy="1082438"/>
            </a:xfrm>
          </p:grpSpPr>
          <p:sp>
            <p:nvSpPr>
              <p:cNvPr id="19" name="AutoShape 34"/>
              <p:cNvSpPr>
                <a:spLocks noChangeArrowheads="1"/>
              </p:cNvSpPr>
              <p:nvPr/>
            </p:nvSpPr>
            <p:spPr bwMode="auto">
              <a:xfrm flipH="1">
                <a:off x="7106131" y="6442620"/>
                <a:ext cx="2799869" cy="415380"/>
              </a:xfrm>
              <a:prstGeom prst="rtTriangle">
                <a:avLst/>
              </a:prstGeom>
              <a:solidFill>
                <a:srgbClr val="85AEFF"/>
              </a:solidFill>
              <a:ln>
                <a:noFill/>
              </a:ln>
              <a:effectLst>
                <a:outerShdw blurRad="50800" dist="279400" dir="10800000" algn="b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0" name="AutoShape 37"/>
              <p:cNvSpPr>
                <a:spLocks noChangeArrowheads="1"/>
              </p:cNvSpPr>
              <p:nvPr/>
            </p:nvSpPr>
            <p:spPr bwMode="auto">
              <a:xfrm flipH="1">
                <a:off x="8801638" y="5775562"/>
                <a:ext cx="1103249" cy="108243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8900" dist="63500" dir="11400000" sx="110000" sy="110000" algn="ctr" rotWithShape="0">
                  <a:schemeClr val="bg2">
                    <a:alpha val="6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1" name="AutoShape 38"/>
              <p:cNvSpPr>
                <a:spLocks noChangeArrowheads="1"/>
              </p:cNvSpPr>
              <p:nvPr/>
            </p:nvSpPr>
            <p:spPr bwMode="auto">
              <a:xfrm flipH="1">
                <a:off x="8897379" y="5869106"/>
                <a:ext cx="1007508" cy="98889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8121650" y="0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67"/>
            <p:cNvGrpSpPr>
              <a:grpSpLocks/>
            </p:cNvGrpSpPr>
            <p:nvPr userDrawn="1"/>
          </p:nvGrpSpPr>
          <p:grpSpPr bwMode="auto">
            <a:xfrm>
              <a:off x="411163" y="409575"/>
              <a:ext cx="2532062" cy="2390775"/>
              <a:chOff x="259" y="570"/>
              <a:chExt cx="1768" cy="1670"/>
            </a:xfrm>
          </p:grpSpPr>
          <p:sp>
            <p:nvSpPr>
              <p:cNvPr id="16" name="AutoShape 44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1768" cy="167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" name="AutoShape 45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1655" cy="156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Text Box 65"/>
            <p:cNvSpPr txBox="1">
              <a:spLocks noChangeArrowheads="1"/>
            </p:cNvSpPr>
            <p:nvPr userDrawn="1"/>
          </p:nvSpPr>
          <p:spPr bwMode="auto">
            <a:xfrm>
              <a:off x="622703" y="559713"/>
              <a:ext cx="39914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>
                <a:spcBef>
                  <a:spcPct val="50000"/>
                </a:spcBef>
                <a:defRPr>
                  <a:solidFill>
                    <a:schemeClr val="bg1"/>
                  </a:solidFill>
                  <a:latin typeface="나눔바른고딕" pitchFamily="50" charset="-127"/>
                  <a:ea typeface="굴림" pitchFamily="50" charset="-127"/>
                </a:defRPr>
              </a:lvl1pPr>
              <a:lvl2pPr>
                <a:defRPr>
                  <a:latin typeface="나눔바른고딕" pitchFamily="50" charset="-127"/>
                  <a:ea typeface="굴림" pitchFamily="50" charset="-127"/>
                </a:defRPr>
              </a:lvl2pPr>
              <a:lvl3pPr>
                <a:defRPr>
                  <a:latin typeface="나눔바른고딕" pitchFamily="50" charset="-127"/>
                  <a:ea typeface="굴림" pitchFamily="50" charset="-127"/>
                </a:defRPr>
              </a:lvl3pPr>
              <a:lvl4pPr>
                <a:defRPr>
                  <a:latin typeface="나눔바른고딕" pitchFamily="50" charset="-127"/>
                  <a:ea typeface="굴림" pitchFamily="50" charset="-127"/>
                </a:defRPr>
              </a:lvl4pPr>
              <a:lvl5pPr>
                <a:defRPr>
                  <a:latin typeface="나눔바른고딕" pitchFamily="50" charset="-127"/>
                  <a:ea typeface="굴림" pitchFamily="50" charset="-127"/>
                </a:defRPr>
              </a:lvl5pPr>
              <a:lvl6pPr>
                <a:defRPr>
                  <a:latin typeface="나눔바른고딕" pitchFamily="50" charset="-127"/>
                  <a:ea typeface="굴림" pitchFamily="50" charset="-127"/>
                </a:defRPr>
              </a:lvl6pPr>
              <a:lvl7pPr>
                <a:defRPr>
                  <a:latin typeface="나눔바른고딕" pitchFamily="50" charset="-127"/>
                  <a:ea typeface="굴림" pitchFamily="50" charset="-127"/>
                </a:defRPr>
              </a:lvl7pPr>
              <a:lvl8pPr>
                <a:defRPr>
                  <a:latin typeface="나눔바른고딕" pitchFamily="50" charset="-127"/>
                  <a:ea typeface="굴림" pitchFamily="50" charset="-127"/>
                </a:defRPr>
              </a:lvl8pPr>
              <a:lvl9pPr>
                <a:defRPr>
                  <a:latin typeface="나눔바른고딕" pitchFamily="50" charset="-127"/>
                  <a:ea typeface="굴림" pitchFamily="50" charset="-127"/>
                </a:defRPr>
              </a:lvl9pPr>
            </a:lstStyle>
            <a:p>
              <a:pPr lvl="0"/>
              <a:r>
                <a:rPr lang="en-US" altLang="ko-KR" sz="1800" dirty="0">
                  <a:latin typeface="+mn-ea"/>
                  <a:ea typeface="+mn-ea"/>
                </a:rPr>
                <a:t>Day</a:t>
              </a:r>
            </a:p>
          </p:txBody>
        </p:sp>
      </p:grpSp>
      <p:sp>
        <p:nvSpPr>
          <p:cNvPr id="24" name="제목 개체 틀 14">
            <a:extLst>
              <a:ext uri="{FF2B5EF4-FFF2-40B4-BE49-F238E27FC236}">
                <a16:creationId xmlns:a16="http://schemas.microsoft.com/office/drawing/2014/main" id="{55A7197F-C68F-420B-B8BF-4AF551D6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696" y="1052736"/>
            <a:ext cx="7044788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="1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57A8E0B-34EF-4489-8C33-D4093C3743C3}"/>
              </a:ext>
            </a:extLst>
          </p:cNvPr>
          <p:cNvSpPr txBox="1">
            <a:spLocks/>
          </p:cNvSpPr>
          <p:nvPr userDrawn="1"/>
        </p:nvSpPr>
        <p:spPr>
          <a:xfrm>
            <a:off x="1720979" y="2172941"/>
            <a:ext cx="2370229" cy="457877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endParaRPr lang="en-US" altLang="ko-KR" sz="3200" b="1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algn="ctr">
              <a:defRPr/>
            </a:pPr>
            <a:r>
              <a:rPr lang="en-US" altLang="ko-KR" sz="32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  <a:ea typeface="+mn-ea"/>
              </a:rPr>
              <a:t>CONTENTS</a:t>
            </a:r>
          </a:p>
          <a:p>
            <a:pPr algn="ctr">
              <a:defRPr/>
            </a:pPr>
            <a:endParaRPr lang="en-US" altLang="ko-KR" sz="3200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325508-845F-42A6-BC88-95C128185B6E}"/>
              </a:ext>
            </a:extLst>
          </p:cNvPr>
          <p:cNvSpPr/>
          <p:nvPr userDrawn="1"/>
        </p:nvSpPr>
        <p:spPr>
          <a:xfrm>
            <a:off x="1935065" y="2689876"/>
            <a:ext cx="7621104" cy="3331412"/>
          </a:xfrm>
          <a:prstGeom prst="rect">
            <a:avLst/>
          </a:prstGeom>
          <a:noFill/>
          <a:ln>
            <a:solidFill>
              <a:srgbClr val="6791B3"/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6791B3"/>
                </a:solidFill>
              </a:ln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CD7AA74-3CF5-4255-96A4-200C3CEEEF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6696" y="2929242"/>
            <a:ext cx="7044787" cy="287602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여기에 내용을 넣으세요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77B9F5D7-36EF-443D-8DFD-F6CFAAAD45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504" y="682027"/>
            <a:ext cx="1212140" cy="12968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26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8"/>
          <p:cNvSpPr txBox="1">
            <a:spLocks/>
          </p:cNvSpPr>
          <p:nvPr userDrawn="1"/>
        </p:nvSpPr>
        <p:spPr>
          <a:xfrm>
            <a:off x="7322873" y="6592907"/>
            <a:ext cx="2311400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A0508AD-F268-4F99-9FB3-73BCCD85EA25}" type="slidenum">
              <a:rPr kumimoji="0" lang="ko-KR" altLang="en-US" sz="1000">
                <a:solidFill>
                  <a:srgbClr val="000000">
                    <a:tint val="75000"/>
                  </a:srgbClr>
                </a:solidFill>
                <a:latin typeface="+mn-ea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400" dirty="0">
              <a:solidFill>
                <a:srgbClr val="000000">
                  <a:tint val="75000"/>
                </a:srgb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2392D-D884-4B6E-842B-E5FE517532B6}"/>
              </a:ext>
            </a:extLst>
          </p:cNvPr>
          <p:cNvGrpSpPr/>
          <p:nvPr userDrawn="1"/>
        </p:nvGrpSpPr>
        <p:grpSpPr>
          <a:xfrm>
            <a:off x="992563" y="1052736"/>
            <a:ext cx="8913437" cy="5805264"/>
            <a:chOff x="992563" y="1052736"/>
            <a:chExt cx="8913437" cy="5805264"/>
          </a:xfrm>
        </p:grpSpPr>
        <p:sp>
          <p:nvSpPr>
            <p:cNvPr id="9" name="AutoShape 34">
              <a:extLst>
                <a:ext uri="{FF2B5EF4-FFF2-40B4-BE49-F238E27FC236}">
                  <a16:creationId xmlns:a16="http://schemas.microsoft.com/office/drawing/2014/main" id="{4BF27B1D-B8F7-4330-A3C5-932DA8F3CD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rgbClr val="000000">
                  <a:lumMod val="65000"/>
                  <a:lumOff val="35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37">
              <a:extLst>
                <a:ext uri="{FF2B5EF4-FFF2-40B4-BE49-F238E27FC236}">
                  <a16:creationId xmlns:a16="http://schemas.microsoft.com/office/drawing/2014/main" id="{CE1835DB-ABB8-4BB7-8D35-CC43244DA5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88900" dist="63500" dir="11400000" sx="110000" sy="110000" algn="ctr" rotWithShape="0">
                <a:srgbClr val="808080">
                  <a:alpha val="6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AutoShape 38">
              <a:extLst>
                <a:ext uri="{FF2B5EF4-FFF2-40B4-BE49-F238E27FC236}">
                  <a16:creationId xmlns:a16="http://schemas.microsoft.com/office/drawing/2014/main" id="{1C0CB433-3A7A-4EB5-AD6C-A51E612FCD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69">
              <a:extLst>
                <a:ext uri="{FF2B5EF4-FFF2-40B4-BE49-F238E27FC236}">
                  <a16:creationId xmlns:a16="http://schemas.microsoft.com/office/drawing/2014/main" id="{8F8E7E1E-FC6C-4EA3-934B-943111C0D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110" y="2139864"/>
              <a:ext cx="7488000" cy="201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69">
              <a:extLst>
                <a:ext uri="{FF2B5EF4-FFF2-40B4-BE49-F238E27FC236}">
                  <a16:creationId xmlns:a16="http://schemas.microsoft.com/office/drawing/2014/main" id="{F4E47664-8ABF-41D8-9EAD-E958CFAA2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110" y="2283864"/>
              <a:ext cx="7200000" cy="17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30">
              <a:extLst>
                <a:ext uri="{FF2B5EF4-FFF2-40B4-BE49-F238E27FC236}">
                  <a16:creationId xmlns:a16="http://schemas.microsoft.com/office/drawing/2014/main" id="{5A895C72-88DA-4F99-B6CD-C66EB09B9C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992564" y="1916838"/>
              <a:ext cx="1998000" cy="18864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50800" dir="6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30246-5DB5-48EE-9BD8-174A93B5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7401272" y="1052736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AutoShape 45">
              <a:extLst>
                <a:ext uri="{FF2B5EF4-FFF2-40B4-BE49-F238E27FC236}">
                  <a16:creationId xmlns:a16="http://schemas.microsoft.com/office/drawing/2014/main" id="{B344A3FB-34B2-4149-93C6-830919E66E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H="1">
              <a:off x="992563" y="1916838"/>
              <a:ext cx="1870793" cy="1767237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54D3597-281E-4E78-B6C5-416B1E7E0A35}"/>
              </a:ext>
            </a:extLst>
          </p:cNvPr>
          <p:cNvSpPr txBox="1">
            <a:spLocks/>
          </p:cNvSpPr>
          <p:nvPr userDrawn="1"/>
        </p:nvSpPr>
        <p:spPr>
          <a:xfrm>
            <a:off x="9671584" y="6564769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0" lang="en-US" altLang="ko-KR" sz="1400" kern="120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ＨＧｺﾞｼｯｸE-PRO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834800-E070-401A-9581-E51835AC1A76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제목 개체 틀 14">
            <a:extLst>
              <a:ext uri="{FF2B5EF4-FFF2-40B4-BE49-F238E27FC236}">
                <a16:creationId xmlns:a16="http://schemas.microsoft.com/office/drawing/2014/main" id="{A4D6DF27-3AA7-4E6D-8E30-6589A84D3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6649" y="2749290"/>
            <a:ext cx="6312736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부제목을 추가하려면 </a:t>
            </a:r>
            <a:r>
              <a:rPr lang="ko-KR" altLang="en-US" dirty="0" err="1"/>
              <a:t>클릭하시오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30">
            <a:extLst>
              <a:ext uri="{FF2B5EF4-FFF2-40B4-BE49-F238E27FC236}">
                <a16:creationId xmlns:a16="http://schemas.microsoft.com/office/drawing/2014/main" id="{E5E617C3-7DBC-47D5-AE27-CF7240EFF7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6576" y="2117674"/>
            <a:ext cx="625918" cy="97645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A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365448"/>
            <a:ext cx="8937624" cy="7121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lang="ko-KR" altLang="en-US" sz="32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5535-5103-4547-82CC-1D28C6EA697B}"/>
              </a:ext>
            </a:extLst>
          </p:cNvPr>
          <p:cNvSpPr/>
          <p:nvPr userDrawn="1"/>
        </p:nvSpPr>
        <p:spPr bwMode="auto">
          <a:xfrm>
            <a:off x="484188" y="1140062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314513"/>
            <a:ext cx="8936043" cy="525025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내용(2)-큰제목과 함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1052736"/>
            <a:ext cx="8937624" cy="52119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lang="ko-KR" altLang="en-US" sz="28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5535-5103-4547-82CC-1D28C6EA697B}"/>
              </a:ext>
            </a:extLst>
          </p:cNvPr>
          <p:cNvSpPr/>
          <p:nvPr userDrawn="1"/>
        </p:nvSpPr>
        <p:spPr bwMode="auto">
          <a:xfrm>
            <a:off x="484188" y="1628800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764581"/>
            <a:ext cx="8936043" cy="480018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59F19-FA3D-41C8-8410-21F51E116B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472" y="260349"/>
            <a:ext cx="9221340" cy="712145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큰 제목을 추가하려면 클릭하십시오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93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내용(3)-구분선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365448"/>
            <a:ext cx="8937624" cy="7121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lang="ko-KR" altLang="en-US" sz="32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314513"/>
            <a:ext cx="8936043" cy="525025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350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290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메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 userDrawn="1"/>
        </p:nvSpPr>
        <p:spPr>
          <a:xfrm>
            <a:off x="-87561" y="146010"/>
            <a:ext cx="2232249" cy="805339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altLang="ko-KR" sz="40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  <a:ea typeface="+mn-ea"/>
              </a:rPr>
              <a:t>MEMO</a:t>
            </a:r>
            <a:endParaRPr lang="en-US" altLang="ko-KR" sz="4000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-1" y="0"/>
            <a:ext cx="3392828" cy="188640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272480" y="951349"/>
            <a:ext cx="9361040" cy="5501987"/>
          </a:xfrm>
          <a:prstGeom prst="rect">
            <a:avLst/>
          </a:prstGeom>
          <a:noFill/>
          <a:ln>
            <a:solidFill>
              <a:srgbClr val="6791B3"/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6791B3"/>
                </a:solidFill>
              </a:ln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118F8-8618-498F-B337-4571892E5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512" y="1268412"/>
            <a:ext cx="8784976" cy="4896892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1559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인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8"/>
          <p:cNvSpPr txBox="1">
            <a:spLocks/>
          </p:cNvSpPr>
          <p:nvPr userDrawn="1"/>
        </p:nvSpPr>
        <p:spPr>
          <a:xfrm>
            <a:off x="7322873" y="6592907"/>
            <a:ext cx="2311400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A0508AD-F268-4F99-9FB3-73BCCD85EA25}" type="slidenum">
              <a:rPr kumimoji="0" lang="ko-KR" altLang="en-US" sz="1000">
                <a:solidFill>
                  <a:srgbClr val="000000">
                    <a:tint val="75000"/>
                  </a:srgbClr>
                </a:solidFill>
                <a:latin typeface="+mn-ea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400" dirty="0">
              <a:solidFill>
                <a:srgbClr val="000000">
                  <a:tint val="75000"/>
                </a:srgb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2392D-D884-4B6E-842B-E5FE517532B6}"/>
              </a:ext>
            </a:extLst>
          </p:cNvPr>
          <p:cNvGrpSpPr/>
          <p:nvPr userDrawn="1"/>
        </p:nvGrpSpPr>
        <p:grpSpPr>
          <a:xfrm>
            <a:off x="7130817" y="1052736"/>
            <a:ext cx="2799869" cy="5805264"/>
            <a:chOff x="7106131" y="1052736"/>
            <a:chExt cx="2799869" cy="5805264"/>
          </a:xfrm>
        </p:grpSpPr>
        <p:sp>
          <p:nvSpPr>
            <p:cNvPr id="9" name="AutoShape 34">
              <a:extLst>
                <a:ext uri="{FF2B5EF4-FFF2-40B4-BE49-F238E27FC236}">
                  <a16:creationId xmlns:a16="http://schemas.microsoft.com/office/drawing/2014/main" id="{4BF27B1D-B8F7-4330-A3C5-932DA8F3CD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rgbClr val="000000">
                  <a:lumMod val="65000"/>
                  <a:lumOff val="35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37">
              <a:extLst>
                <a:ext uri="{FF2B5EF4-FFF2-40B4-BE49-F238E27FC236}">
                  <a16:creationId xmlns:a16="http://schemas.microsoft.com/office/drawing/2014/main" id="{CE1835DB-ABB8-4BB7-8D35-CC43244DA5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88900" dist="63500" dir="11400000" sx="110000" sy="110000" algn="ctr" rotWithShape="0">
                <a:srgbClr val="808080">
                  <a:alpha val="6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AutoShape 38">
              <a:extLst>
                <a:ext uri="{FF2B5EF4-FFF2-40B4-BE49-F238E27FC236}">
                  <a16:creationId xmlns:a16="http://schemas.microsoft.com/office/drawing/2014/main" id="{1C0CB433-3A7A-4EB5-AD6C-A51E612FCD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30246-5DB5-48EE-9BD8-174A93B5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7401272" y="1052736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123A7331-B8C2-462E-9934-C391A2354A7F}"/>
              </a:ext>
            </a:extLst>
          </p:cNvPr>
          <p:cNvSpPr txBox="1">
            <a:spLocks/>
          </p:cNvSpPr>
          <p:nvPr userDrawn="1"/>
        </p:nvSpPr>
        <p:spPr>
          <a:xfrm>
            <a:off x="1033301" y="2552855"/>
            <a:ext cx="7839397" cy="175229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ko-KR" altLang="en-US" sz="96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/>
                <a:ea typeface="+mn-ea"/>
              </a:rPr>
              <a:t>감사합니다</a:t>
            </a:r>
            <a:r>
              <a:rPr lang="en-US" altLang="ko-KR" sz="96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/>
                <a:ea typeface="+mn-ea"/>
              </a:rPr>
              <a:t>!</a:t>
            </a:r>
            <a:endParaRPr lang="en-US" altLang="ko-KR" sz="9600" spc="-300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961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14">
            <a:extLst>
              <a:ext uri="{FF2B5EF4-FFF2-40B4-BE49-F238E27FC236}">
                <a16:creationId xmlns:a16="http://schemas.microsoft.com/office/drawing/2014/main" id="{B0F4B582-14E5-4B76-9ED1-B9CC9544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8" y="322230"/>
            <a:ext cx="8937623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6E60481-F981-4290-9EBF-5789A1FBF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188" y="1416912"/>
            <a:ext cx="8937623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E6520-2020-4FCD-8E5D-D3D0140FEC1D}"/>
              </a:ext>
            </a:extLst>
          </p:cNvPr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7" name="AutoShape 34">
              <a:extLst>
                <a:ext uri="{FF2B5EF4-FFF2-40B4-BE49-F238E27FC236}">
                  <a16:creationId xmlns:a16="http://schemas.microsoft.com/office/drawing/2014/main" id="{261BCFF1-C31B-44E8-BC3E-462445619A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" name="AutoShape 37">
              <a:extLst>
                <a:ext uri="{FF2B5EF4-FFF2-40B4-BE49-F238E27FC236}">
                  <a16:creationId xmlns:a16="http://schemas.microsoft.com/office/drawing/2014/main" id="{6970CB5D-C40C-4382-8CD8-B49130E29B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9" name="AutoShape 38">
              <a:extLst>
                <a:ext uri="{FF2B5EF4-FFF2-40B4-BE49-F238E27FC236}">
                  <a16:creationId xmlns:a16="http://schemas.microsoft.com/office/drawing/2014/main" id="{541CDAE0-1D99-4AA8-90EF-16141D82BE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10" name="Rectangle 10">
            <a:extLst>
              <a:ext uri="{FF2B5EF4-FFF2-40B4-BE49-F238E27FC236}">
                <a16:creationId xmlns:a16="http://schemas.microsoft.com/office/drawing/2014/main" id="{D5EE747B-EEE9-49B2-B7E7-F714B63A9155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0" lang="en-US" altLang="ko-KR" sz="1400" kern="12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4274D4-33DA-49FE-8359-7A2A6A9DAD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3AAF8-263F-4E33-AF19-8798E8132E0A}"/>
              </a:ext>
            </a:extLst>
          </p:cNvPr>
          <p:cNvSpPr/>
          <p:nvPr userDrawn="1"/>
        </p:nvSpPr>
        <p:spPr bwMode="auto">
          <a:xfrm>
            <a:off x="484188" y="1140062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4" r:id="rId2"/>
    <p:sldLayoutId id="2147483717" r:id="rId3"/>
    <p:sldLayoutId id="2147483710" r:id="rId4"/>
    <p:sldLayoutId id="2147483743" r:id="rId5"/>
    <p:sldLayoutId id="2147483740" r:id="rId6"/>
    <p:sldLayoutId id="2147483741" r:id="rId7"/>
    <p:sldLayoutId id="2147483738" r:id="rId8"/>
    <p:sldLayoutId id="2147483742" r:id="rId9"/>
    <p:sldLayoutId id="2147483745" r:id="rId10"/>
    <p:sldLayoutId id="2147483748" r:id="rId1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3200" b="1" kern="1200" dirty="0">
          <a:solidFill>
            <a:srgbClr val="000099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33300"/>
        </a:buClr>
        <a:buFont typeface="Wingdings" panose="05000000000000000000" pitchFamily="2" charset="2"/>
        <a:buChar char="v"/>
        <a:defRPr kumimoji="1" lang="ko-KR" altLang="en-US" sz="2200" b="1" kern="1200" dirty="0" smtClean="0">
          <a:solidFill>
            <a:srgbClr val="000099"/>
          </a:solidFill>
          <a:latin typeface="+mn-ea"/>
          <a:ea typeface="+mn-ea"/>
          <a:cs typeface="+mn-cs"/>
        </a:defRPr>
      </a:lvl1pPr>
      <a:lvl2pPr marL="534988" marR="0" indent="-179388" algn="l" defTabSz="914400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lr>
          <a:srgbClr val="666633"/>
        </a:buClr>
        <a:buSzTx/>
        <a:buFont typeface="Wingdings" panose="05000000000000000000" pitchFamily="2" charset="2"/>
        <a:buChar char="§"/>
        <a:tabLst/>
        <a:defRPr kumimoji="1" lang="ko-KR" altLang="en-US" sz="1900" kern="1200" dirty="0" smtClean="0">
          <a:solidFill>
            <a:schemeClr val="tx1"/>
          </a:solidFill>
          <a:latin typeface="+mn-ea"/>
          <a:ea typeface="+mj-ea"/>
          <a:cs typeface="+mn-cs"/>
        </a:defRPr>
      </a:lvl2pPr>
      <a:lvl3pPr marL="715963" indent="-180975" algn="l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har char="•"/>
        <a:defRPr kumimoji="1" lang="ko-KR" altLang="en-US" sz="1700" kern="1200" dirty="0" smtClean="0">
          <a:solidFill>
            <a:schemeClr val="tx1"/>
          </a:solidFill>
          <a:latin typeface="+mn-ea"/>
          <a:ea typeface="+mn-ea"/>
          <a:cs typeface="+mn-cs"/>
        </a:defRPr>
      </a:lvl3pPr>
      <a:lvl4pPr marL="898525" indent="-177800" algn="l" rtl="0" eaLnBrk="1" fontAlgn="base" latinLnBrk="1" hangingPunct="1">
        <a:lnSpc>
          <a:spcPct val="110000"/>
        </a:lnSpc>
        <a:spcBef>
          <a:spcPct val="20000"/>
        </a:spcBef>
        <a:spcAft>
          <a:spcPts val="100"/>
        </a:spcAft>
        <a:buClr>
          <a:schemeClr val="bg1">
            <a:lumMod val="50000"/>
          </a:schemeClr>
        </a:buClr>
        <a:buSzPct val="90000"/>
        <a:buFont typeface="Arial" panose="020B0604020202020204" pitchFamily="34" charset="0"/>
        <a:buChar char="−"/>
        <a:tabLst>
          <a:tab pos="898525" algn="l"/>
        </a:tabLst>
        <a:defRPr kumimoji="1" lang="ko-KR" altLang="en-US" sz="1400" b="0" kern="1200" dirty="0" smtClean="0">
          <a:solidFill>
            <a:schemeClr val="tx1"/>
          </a:solidFill>
          <a:latin typeface="+mn-ea"/>
          <a:ea typeface="맑은 고딕" pitchFamily="50" charset="-127"/>
          <a:cs typeface="+mn-cs"/>
        </a:defRPr>
      </a:lvl4pPr>
      <a:lvl5pPr marL="1077913" indent="-141288" algn="l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har char="»"/>
        <a:defRPr kumimoji="1" sz="1200">
          <a:solidFill>
            <a:schemeClr val="tx1"/>
          </a:solidFill>
          <a:latin typeface="+mn-ea"/>
          <a:ea typeface="+mj-ea"/>
          <a:cs typeface="태-신헤드라인디D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29CC9-E5ED-4D0D-89B7-C12E535F0F65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043B-F017-4A1E-AE3B-FB35F7D7F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8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/dat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Users\PC\Desktop\Untitled-4.png">
            <a:extLst>
              <a:ext uri="{FF2B5EF4-FFF2-40B4-BE49-F238E27FC236}">
                <a16:creationId xmlns:a16="http://schemas.microsoft.com/office/drawing/2014/main" id="{3E60C136-F491-0341-94CB-14E163AE5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11"/>
          <a:stretch/>
        </p:blipFill>
        <p:spPr bwMode="auto">
          <a:xfrm>
            <a:off x="0" y="0"/>
            <a:ext cx="9906000" cy="62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13">
            <a:extLst>
              <a:ext uri="{FF2B5EF4-FFF2-40B4-BE49-F238E27FC236}">
                <a16:creationId xmlns:a16="http://schemas.microsoft.com/office/drawing/2014/main" id="{33A33B2A-5EC2-446C-B232-6DA699473DCC}"/>
              </a:ext>
            </a:extLst>
          </p:cNvPr>
          <p:cNvSpPr/>
          <p:nvPr/>
        </p:nvSpPr>
        <p:spPr>
          <a:xfrm>
            <a:off x="260648" y="2202815"/>
            <a:ext cx="2614818" cy="1584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100" b="1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itchFamily="2" charset="-127"/>
                <a:ea typeface="KoPub돋움체 Bold" pitchFamily="2" charset="-127"/>
                <a:cs typeface="+mn-cs"/>
              </a:rPr>
              <a:t>2024</a:t>
            </a:r>
            <a:r>
              <a:rPr kumimoji="1" lang="ko-KR" altLang="en-US" sz="3100" b="1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itchFamily="2" charset="-127"/>
                <a:ea typeface="KoPub돋움체 Bold" pitchFamily="2" charset="-127"/>
                <a:cs typeface="+mn-cs"/>
              </a:rPr>
              <a:t>년도 </a:t>
            </a:r>
            <a:r>
              <a:rPr lang="en-US" altLang="ko-KR" sz="31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1</a:t>
            </a:r>
            <a:r>
              <a:rPr kumimoji="1" lang="ko-KR" altLang="en-US" sz="3100" b="1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itchFamily="2" charset="-127"/>
                <a:ea typeface="KoPub돋움체 Bold" pitchFamily="2" charset="-127"/>
                <a:cs typeface="+mn-cs"/>
              </a:rPr>
              <a:t>학기</a:t>
            </a:r>
            <a:endParaRPr kumimoji="1" lang="en-US" altLang="ko-KR" sz="3100" b="1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47910">
                    <a:prstClr val="white">
                      <a:lumMod val="85000"/>
                    </a:prstClr>
                  </a:gs>
                  <a:gs pos="23000">
                    <a:prstClr val="white"/>
                  </a:gs>
                  <a:gs pos="49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itchFamily="2" charset="-127"/>
              <a:ea typeface="KoPub돋움체 Bold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인공지능</a:t>
            </a:r>
            <a:endParaRPr kumimoji="1" lang="en-US" altLang="ko-KR" sz="3100" b="1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47910">
                    <a:prstClr val="white">
                      <a:lumMod val="85000"/>
                    </a:prstClr>
                  </a:gs>
                  <a:gs pos="23000">
                    <a:prstClr val="white"/>
                  </a:gs>
                  <a:gs pos="49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itchFamily="2" charset="-127"/>
              <a:ea typeface="KoPub돋움체 Bold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Artificial Intelligence</a:t>
            </a:r>
            <a:endParaRPr kumimoji="1" lang="ko-KR" altLang="en-US" sz="3200" b="1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47910">
                    <a:prstClr val="white">
                      <a:lumMod val="85000"/>
                    </a:prstClr>
                  </a:gs>
                  <a:gs pos="23000">
                    <a:prstClr val="white"/>
                  </a:gs>
                  <a:gs pos="49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58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Target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8492" y="1844824"/>
            <a:ext cx="7046020" cy="132343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sns.catplot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(x ="Gender", hue ="Survived", 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		kind ="count", data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02" y="3384932"/>
            <a:ext cx="3657600" cy="316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969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6456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drop()</a:t>
            </a:r>
          </a:p>
          <a:p>
            <a:pPr lvl="1"/>
            <a:r>
              <a:rPr lang="en-US" dirty="0"/>
              <a:t>Used to delete columns and rows</a:t>
            </a:r>
          </a:p>
          <a:p>
            <a:pPr lvl="2"/>
            <a:r>
              <a:rPr lang="en-US" altLang="ko-KR" sz="1600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titanic_df.drop</a:t>
            </a:r>
            <a:r>
              <a:rPr lang="en-US" altLang="ko-KR" sz="16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(columns</a:t>
            </a:r>
            <a:r>
              <a:rPr lang="en-US" altLang="ko-KR" sz="16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='Name', inplace</a:t>
            </a:r>
            <a:r>
              <a:rPr lang="en-US" altLang="ko-KR" sz="16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=True)</a:t>
            </a:r>
          </a:p>
          <a:p>
            <a:pPr lvl="2"/>
            <a:r>
              <a:rPr lang="en-US" altLang="ko-KR" sz="1600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titanic_df.head</a:t>
            </a:r>
            <a:r>
              <a:rPr lang="en-US" altLang="ko-KR" sz="16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(5)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Task</a:t>
            </a:r>
          </a:p>
          <a:p>
            <a:pPr lvl="2"/>
            <a:r>
              <a:rPr lang="en-US" altLang="ko-KR" dirty="0"/>
              <a:t>'Cabin’, ‘Embarked’ </a:t>
            </a:r>
            <a:r>
              <a:rPr lang="ko-KR" altLang="en-US" dirty="0"/>
              <a:t>및 </a:t>
            </a:r>
            <a:r>
              <a:rPr lang="en-US" altLang="ko-KR" dirty="0"/>
              <a:t>'Ticket'</a:t>
            </a:r>
            <a:r>
              <a:rPr lang="ko-KR" altLang="en-US" dirty="0"/>
              <a:t>열을 동시에 제거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52" y="3139541"/>
            <a:ext cx="674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9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drop()</a:t>
            </a:r>
          </a:p>
          <a:p>
            <a:pPr lvl="1"/>
            <a:r>
              <a:rPr lang="en-US" dirty="0"/>
              <a:t>Used to delete columns and rows</a:t>
            </a:r>
          </a:p>
          <a:p>
            <a:pPr lvl="2"/>
            <a:r>
              <a:rPr lang="en-US" dirty="0" err="1"/>
              <a:t>titanic_df.drop</a:t>
            </a:r>
            <a:r>
              <a:rPr lang="en-US" dirty="0"/>
              <a:t>(columns=['Cabin', 'Ticket', 'Embarked'], </a:t>
            </a:r>
            <a:r>
              <a:rPr lang="en-US" dirty="0" err="1"/>
              <a:t>inplace</a:t>
            </a:r>
            <a:r>
              <a:rPr lang="en-US" dirty="0"/>
              <a:t>=True)</a:t>
            </a:r>
          </a:p>
          <a:p>
            <a:pPr lvl="2"/>
            <a:r>
              <a:rPr lang="en-US" dirty="0" err="1"/>
              <a:t>titanic_df.head</a:t>
            </a:r>
            <a:r>
              <a:rPr lang="en-US" dirty="0"/>
              <a:t>(5)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359" y="3140968"/>
            <a:ext cx="618428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0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중복 데이터 처리</a:t>
            </a:r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altLang="ko-KR" dirty="0"/>
              <a:t>comes from </a:t>
            </a:r>
            <a:r>
              <a:rPr lang="en-US" dirty="0"/>
              <a:t>different sources</a:t>
            </a:r>
          </a:p>
          <a:p>
            <a:pPr lvl="2"/>
            <a:r>
              <a:rPr lang="en-US" sz="1600" dirty="0"/>
              <a:t>When collecting and consolidating data from various sources, it’s possible that data duplicates exist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Benefits of removing duplicate data</a:t>
            </a:r>
          </a:p>
          <a:p>
            <a:pPr lvl="2"/>
            <a:r>
              <a:rPr lang="en-US" dirty="0"/>
              <a:t>Efficient storage allocation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Cost savings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Faster data analysis</a:t>
            </a:r>
          </a:p>
          <a:p>
            <a:pPr lvl="2"/>
            <a:endParaRPr lang="en-US" sz="1600" dirty="0"/>
          </a:p>
          <a:p>
            <a:pPr lvl="2"/>
            <a:r>
              <a:rPr lang="en-US" dirty="0"/>
              <a:t>Avoid misleading statistics and maintain high accuracy </a:t>
            </a:r>
            <a:r>
              <a:rPr lang="en-US" altLang="ko-KR" dirty="0"/>
              <a:t>of analysis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6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중복 데이터 처리</a:t>
            </a:r>
            <a:endParaRPr lang="en-US" dirty="0"/>
          </a:p>
          <a:p>
            <a:pPr lvl="1"/>
            <a:r>
              <a:rPr lang="en-US" dirty="0" err="1"/>
              <a:t>titanic_df.tail</a:t>
            </a:r>
            <a:r>
              <a:rPr lang="en-US" dirty="0"/>
              <a:t>(10)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02" y="2316328"/>
            <a:ext cx="5400000" cy="32466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2144688" y="4293096"/>
            <a:ext cx="5496814" cy="136815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67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duplicated()</a:t>
            </a:r>
          </a:p>
          <a:p>
            <a:pPr lvl="1"/>
            <a:r>
              <a:rPr lang="en-US" dirty="0"/>
              <a:t>Used to indicate duplicate values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155" y="2636912"/>
            <a:ext cx="353469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duplicated()</a:t>
            </a:r>
          </a:p>
          <a:p>
            <a:pPr lvl="1"/>
            <a:r>
              <a:rPr lang="en-US" dirty="0" err="1"/>
              <a:t>titanic_df</a:t>
            </a:r>
            <a:r>
              <a:rPr lang="en-US" dirty="0"/>
              <a:t>[</a:t>
            </a:r>
            <a:r>
              <a:rPr lang="en-US" dirty="0" err="1"/>
              <a:t>titanic_df.duplicated</a:t>
            </a:r>
            <a:r>
              <a:rPr lang="en-US" dirty="0"/>
              <a:t>()]</a:t>
            </a:r>
          </a:p>
          <a:p>
            <a:pPr lvl="1"/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73" y="2420888"/>
            <a:ext cx="726685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7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drop_duplicates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Used to remove duplicate rows</a:t>
            </a:r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489" y="2204864"/>
            <a:ext cx="32480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21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drop_duplicates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Used to remove duplicate rows</a:t>
            </a:r>
          </a:p>
          <a:p>
            <a:pPr lvl="2"/>
            <a:r>
              <a:rPr lang="en-US" dirty="0" err="1"/>
              <a:t>titanic_df.drop_duplicates</a:t>
            </a:r>
            <a:r>
              <a:rPr lang="en-US" dirty="0"/>
              <a:t>(</a:t>
            </a:r>
            <a:r>
              <a:rPr lang="en-US" dirty="0" err="1"/>
              <a:t>inplace</a:t>
            </a:r>
            <a:r>
              <a:rPr lang="en-US" dirty="0"/>
              <a:t> = True)</a:t>
            </a:r>
          </a:p>
          <a:p>
            <a:pPr lvl="2"/>
            <a:r>
              <a:rPr lang="en-US" dirty="0" err="1"/>
              <a:t>titanic_df</a:t>
            </a:r>
            <a:r>
              <a:rPr lang="en-US" dirty="0"/>
              <a:t>[</a:t>
            </a:r>
            <a:r>
              <a:rPr lang="en-US" dirty="0" err="1"/>
              <a:t>titanic_df.duplicated</a:t>
            </a:r>
            <a:r>
              <a:rPr lang="en-US" dirty="0"/>
              <a:t>()]</a:t>
            </a:r>
          </a:p>
          <a:p>
            <a:pPr lvl="2"/>
            <a:r>
              <a:rPr lang="en-US" dirty="0" err="1"/>
              <a:t>titanic_df.tail</a:t>
            </a:r>
            <a:r>
              <a:rPr lang="en-US" dirty="0"/>
              <a:t>(10)</a:t>
            </a:r>
          </a:p>
          <a:p>
            <a:pPr lvl="1"/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489" y="3429000"/>
            <a:ext cx="4772025" cy="27813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 bwMode="auto">
          <a:xfrm>
            <a:off x="2648744" y="6165304"/>
            <a:ext cx="44644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2314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20DB34-B467-4F98-AFA7-FE58CBEFDD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2EA497-348E-4B21-8DB3-732916E8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696" y="1052736"/>
            <a:ext cx="7272808" cy="759619"/>
          </a:xfrm>
        </p:spPr>
        <p:txBody>
          <a:bodyPr/>
          <a:lstStyle/>
          <a:p>
            <a:r>
              <a:rPr lang="en-US" altLang="ko-KR" sz="3600" dirty="0"/>
              <a:t>Exploratory Data Analysis (EDA)</a:t>
            </a:r>
            <a:endParaRPr lang="ko-KR" altLang="en-US" sz="36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850524-C750-4B95-9A7A-6CB700131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ko-KR" altLang="en-US" dirty="0"/>
              <a:t>데이터 전처리</a:t>
            </a:r>
            <a:endParaRPr lang="en-US" altLang="ko-KR" dirty="0"/>
          </a:p>
          <a:p>
            <a:pPr marL="457200" indent="-457200">
              <a:buFont typeface="+mj-lt"/>
              <a:buAutoNum type="alphaUcPeriod"/>
            </a:pPr>
            <a:r>
              <a:rPr lang="ko-KR" altLang="en-US" dirty="0"/>
              <a:t>데이터 정제</a:t>
            </a:r>
            <a:endParaRPr lang="en-US" altLang="ko-KR" dirty="0"/>
          </a:p>
          <a:p>
            <a:pPr marL="457200" indent="-457200">
              <a:buFont typeface="+mj-lt"/>
              <a:buAutoNum type="alphaUcPeriod"/>
            </a:pPr>
            <a:r>
              <a:rPr lang="ko-KR" altLang="en-US" dirty="0"/>
              <a:t>데이터 변화</a:t>
            </a:r>
            <a:endParaRPr lang="en-US" altLang="ko-KR" dirty="0"/>
          </a:p>
          <a:p>
            <a:pPr marL="457200" indent="-457200">
              <a:buFont typeface="+mj-lt"/>
              <a:buAutoNum type="alphaUcPeriod"/>
            </a:pPr>
            <a:r>
              <a:rPr lang="ko-KR" altLang="en-US" dirty="0"/>
              <a:t>데이터 정규화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0904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누락된 값 다루기</a:t>
            </a:r>
            <a:endParaRPr lang="en-US" dirty="0"/>
          </a:p>
          <a:p>
            <a:pPr lvl="1"/>
            <a:r>
              <a:rPr lang="en-US" altLang="ko-KR" dirty="0"/>
              <a:t>Can occur d</a:t>
            </a:r>
            <a:r>
              <a:rPr lang="en-US" dirty="0"/>
              <a:t>ue to many reasons such as data entry errors or data collection problems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Absence of data</a:t>
            </a:r>
          </a:p>
          <a:p>
            <a:pPr lvl="2"/>
            <a:r>
              <a:rPr lang="en-US" altLang="ko-KR" dirty="0"/>
              <a:t>Reduces the power of data analysis</a:t>
            </a:r>
          </a:p>
          <a:p>
            <a:pPr lvl="3"/>
            <a:r>
              <a:rPr lang="en-US" altLang="ko-KR" dirty="0"/>
              <a:t>Most data analysis techniques ignore cases with missing data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Causes bias or incorrect conclusion in the data analysis</a:t>
            </a:r>
          </a:p>
          <a:p>
            <a:pPr lvl="3"/>
            <a:r>
              <a:rPr lang="en-US" altLang="ko-KR" dirty="0"/>
              <a:t>Invalidate the entire analysis process</a:t>
            </a:r>
          </a:p>
          <a:p>
            <a:pPr lvl="3"/>
            <a:r>
              <a:rPr lang="en-US" altLang="ko-KR" dirty="0"/>
              <a:t>May cause substantial risk in clinical studies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Reduces representativeness of the data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84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누락된 값 다루기</a:t>
            </a:r>
            <a:endParaRPr lang="en-US" dirty="0"/>
          </a:p>
          <a:p>
            <a:pPr lvl="1"/>
            <a:r>
              <a:rPr lang="ko-KR" altLang="en-US" dirty="0"/>
              <a:t>누락되거나 </a:t>
            </a:r>
            <a:r>
              <a:rPr lang="en-US" altLang="ko-KR" dirty="0"/>
              <a:t>null </a:t>
            </a:r>
            <a:r>
              <a:rPr lang="ko-KR" altLang="en-US" dirty="0"/>
              <a:t>값</a:t>
            </a:r>
            <a:endParaRPr lang="en-US" dirty="0"/>
          </a:p>
          <a:p>
            <a:pPr lvl="2"/>
            <a:r>
              <a:rPr lang="ko-KR" altLang="en-US" dirty="0"/>
              <a:t>데이터셋의 품질을 가리킴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altLang="ko-KR" dirty="0" err="1"/>
              <a:t>isnull</a:t>
            </a:r>
            <a:r>
              <a:rPr lang="en-US" altLang="ko-KR" dirty="0"/>
              <a:t>() </a:t>
            </a:r>
            <a:r>
              <a:rPr lang="ko-KR" altLang="en-US" dirty="0"/>
              <a:t>함수를 사용해 누락된 값이 있는 위치를 확인</a:t>
            </a:r>
            <a:endParaRPr lang="en-US" dirty="0"/>
          </a:p>
          <a:p>
            <a:pPr lvl="2"/>
            <a:r>
              <a:rPr lang="en-US" dirty="0" err="1"/>
              <a:t>titanic_df.isnull</a:t>
            </a:r>
            <a:r>
              <a:rPr lang="en-US" dirty="0"/>
              <a:t>().head(10)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3859669"/>
            <a:ext cx="4476750" cy="27051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5385048" y="5301208"/>
            <a:ext cx="504056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3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누락된 값 다루기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8492" y="1844824"/>
            <a:ext cx="7046020" cy="1015663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seaborn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sns.heatmap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titanic_df.isnull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(),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cbar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=False)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75" y="3070267"/>
            <a:ext cx="4124254" cy="3494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78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누락된 값 다루기</a:t>
            </a:r>
            <a:endParaRPr lang="en-US" altLang="ko-KR" dirty="0"/>
          </a:p>
          <a:p>
            <a:pPr lvl="1"/>
            <a:r>
              <a:rPr lang="ko-KR" altLang="en-US" dirty="0"/>
              <a:t>누락된 값의 요약을 확인</a:t>
            </a:r>
            <a:endParaRPr lang="en-US" dirty="0"/>
          </a:p>
          <a:p>
            <a:pPr lvl="2"/>
            <a:r>
              <a:rPr lang="en-US" dirty="0" err="1"/>
              <a:t>titanic_df.isnull</a:t>
            </a:r>
            <a:r>
              <a:rPr lang="en-US" dirty="0"/>
              <a:t>().sum()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731397" y="2780928"/>
            <a:ext cx="6420210" cy="2031325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PassengerId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Survived         0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Pclass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Gender  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Age            177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SibSp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Parch   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Fare             11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118081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대체</a:t>
            </a:r>
            <a:endParaRPr lang="en-US" dirty="0"/>
          </a:p>
          <a:p>
            <a:pPr lvl="1"/>
            <a:r>
              <a:rPr lang="en-US" altLang="ko-KR" dirty="0"/>
              <a:t>Null</a:t>
            </a:r>
            <a:r>
              <a:rPr lang="ko-KR" altLang="en-US" dirty="0"/>
              <a:t>을 채우기 위한 </a:t>
            </a:r>
            <a:r>
              <a:rPr lang="en-US" altLang="ko-KR" dirty="0" err="1"/>
              <a:t>fillna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dirty="0"/>
          </a:p>
          <a:p>
            <a:pPr lvl="2"/>
            <a:r>
              <a:rPr lang="en-US" dirty="0" err="1"/>
              <a:t>titanic_df</a:t>
            </a:r>
            <a:r>
              <a:rPr lang="en-US" dirty="0"/>
              <a:t>['Age'].</a:t>
            </a:r>
            <a:r>
              <a:rPr lang="en-US" dirty="0" err="1"/>
              <a:t>fillna</a:t>
            </a:r>
            <a:r>
              <a:rPr lang="en-US" dirty="0"/>
              <a:t>(</a:t>
            </a:r>
            <a:r>
              <a:rPr lang="en-US" dirty="0" err="1"/>
              <a:t>titanic_df</a:t>
            </a:r>
            <a:r>
              <a:rPr lang="en-US" dirty="0"/>
              <a:t>['Age'].mean(), </a:t>
            </a:r>
            <a:r>
              <a:rPr lang="en-US" dirty="0" err="1"/>
              <a:t>inplace</a:t>
            </a:r>
            <a:r>
              <a:rPr lang="en-US" dirty="0"/>
              <a:t>=True)</a:t>
            </a:r>
          </a:p>
          <a:p>
            <a:pPr lvl="2"/>
            <a:r>
              <a:rPr lang="en-US" dirty="0" err="1"/>
              <a:t>titanic_df.isnull</a:t>
            </a:r>
            <a:r>
              <a:rPr lang="en-US" dirty="0"/>
              <a:t>().sum()</a:t>
            </a:r>
          </a:p>
          <a:p>
            <a:pPr lvl="2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731397" y="3140968"/>
            <a:ext cx="6420210" cy="2031325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PassengerId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Survived         0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Pclass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Gender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Age              0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SibSp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Parch 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Fare           11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195139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Null </a:t>
            </a:r>
            <a:r>
              <a:rPr lang="ko-KR" altLang="en-US" dirty="0"/>
              <a:t>값 제거</a:t>
            </a:r>
            <a:endParaRPr lang="en-US" dirty="0"/>
          </a:p>
          <a:p>
            <a:pPr lvl="1"/>
            <a:r>
              <a:rPr lang="en-US" dirty="0" err="1"/>
              <a:t>dropna</a:t>
            </a:r>
            <a:r>
              <a:rPr lang="en-US" dirty="0"/>
              <a:t>() </a:t>
            </a:r>
            <a:r>
              <a:rPr lang="ko-KR" altLang="en-US" dirty="0"/>
              <a:t>함수를 사용하여 </a:t>
            </a:r>
            <a:r>
              <a:rPr lang="en-US" altLang="ko-KR" dirty="0"/>
              <a:t>null </a:t>
            </a:r>
            <a:r>
              <a:rPr lang="ko-KR" altLang="en-US" dirty="0"/>
              <a:t>값이 있는 행 제거</a:t>
            </a:r>
            <a:endParaRPr lang="en-US" dirty="0"/>
          </a:p>
          <a:p>
            <a:pPr lvl="2"/>
            <a:r>
              <a:rPr lang="en-US" dirty="0" err="1"/>
              <a:t>titanic_df.dropna</a:t>
            </a:r>
            <a:r>
              <a:rPr lang="en-US" dirty="0"/>
              <a:t>(</a:t>
            </a:r>
            <a:r>
              <a:rPr lang="en-US" dirty="0" err="1"/>
              <a:t>inplace</a:t>
            </a:r>
            <a:r>
              <a:rPr lang="en-US" dirty="0"/>
              <a:t>=True)</a:t>
            </a:r>
          </a:p>
          <a:p>
            <a:pPr lvl="2"/>
            <a:r>
              <a:rPr lang="en-US" dirty="0" err="1"/>
              <a:t>titanic_df.isnull</a:t>
            </a:r>
            <a:r>
              <a:rPr lang="en-US" dirty="0"/>
              <a:t>().sum()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731397" y="3140968"/>
            <a:ext cx="6420210" cy="2031325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PassengerId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Survived         0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Pclass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Gender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Age              0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SibSp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Parch          0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Fare           0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93775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정제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Null </a:t>
            </a:r>
            <a:r>
              <a:rPr lang="ko-KR" altLang="en-US" dirty="0"/>
              <a:t>값 제거</a:t>
            </a:r>
            <a:endParaRPr lang="en-US" altLang="ko-KR" dirty="0"/>
          </a:p>
          <a:p>
            <a:pPr lvl="1"/>
            <a:r>
              <a:rPr lang="en-US" dirty="0" err="1"/>
              <a:t>dropna</a:t>
            </a:r>
            <a:r>
              <a:rPr lang="en-US" dirty="0"/>
              <a:t>()</a:t>
            </a:r>
            <a:r>
              <a:rPr lang="ko-KR" altLang="en-US" dirty="0"/>
              <a:t>를 사용해 열을 제거 할 수도 있음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Titanic_df.dropna</a:t>
            </a:r>
            <a:r>
              <a:rPr lang="en-US" dirty="0"/>
              <a:t>(axis=1)</a:t>
            </a:r>
          </a:p>
          <a:p>
            <a:pPr lvl="3"/>
            <a:r>
              <a:rPr lang="en-US" dirty="0"/>
              <a:t>0, or ‘index’ : </a:t>
            </a:r>
            <a:r>
              <a:rPr lang="ko-KR" altLang="en-US" dirty="0"/>
              <a:t>누락된 값이 포함된 행 제거</a:t>
            </a:r>
            <a:endParaRPr lang="en-US" dirty="0"/>
          </a:p>
          <a:p>
            <a:pPr lvl="3"/>
            <a:r>
              <a:rPr lang="en-US" dirty="0"/>
              <a:t>1, or ‘columns’ : </a:t>
            </a:r>
            <a:r>
              <a:rPr lang="ko-KR" altLang="en-US" dirty="0"/>
              <a:t>누락된 값이 포함된 열 제거</a:t>
            </a:r>
            <a:endParaRPr lang="en-US" dirty="0"/>
          </a:p>
          <a:p>
            <a:pPr lvl="3"/>
            <a:endParaRPr lang="en-US" dirty="0"/>
          </a:p>
          <a:p>
            <a:pPr lvl="1"/>
            <a:r>
              <a:rPr lang="ko-KR" altLang="en-US" dirty="0"/>
              <a:t>힌트</a:t>
            </a:r>
            <a:endParaRPr lang="en-US" dirty="0"/>
          </a:p>
          <a:p>
            <a:pPr lvl="2"/>
            <a:r>
              <a:rPr lang="ko-KR" altLang="en-US" dirty="0"/>
              <a:t>누락된 데이터가 적은 경우에만 </a:t>
            </a:r>
            <a:r>
              <a:rPr lang="en-US" altLang="ko-KR" dirty="0"/>
              <a:t>null </a:t>
            </a:r>
            <a:r>
              <a:rPr lang="ko-KR" altLang="en-US" dirty="0"/>
              <a:t>데이터를 제거하는 것이 좋음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7685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변화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80661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columns</a:t>
            </a:r>
          </a:p>
          <a:p>
            <a:pPr lvl="1"/>
            <a:r>
              <a:rPr lang="ko-KR" altLang="en-US" dirty="0"/>
              <a:t>데이터셋의 열 이름을 출력</a:t>
            </a:r>
            <a:endParaRPr lang="en-US" dirty="0"/>
          </a:p>
          <a:p>
            <a:pPr lvl="2"/>
            <a:r>
              <a:rPr lang="en-US" altLang="en-US" dirty="0" err="1"/>
              <a:t>titanic_df.columns</a:t>
            </a:r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136576" y="2920961"/>
            <a:ext cx="7776864" cy="1015663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Index(['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PassengerId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 'Survived', 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Pclass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 'Gender', 'Age', 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SibSp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 'Parch', 'Fare'],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='object')</a:t>
            </a:r>
          </a:p>
        </p:txBody>
      </p:sp>
    </p:spTree>
    <p:extLst>
      <p:ext uri="{BB962C8B-B14F-4D97-AF65-F5344CB8AC3E}">
        <p14:creationId xmlns:p14="http://schemas.microsoft.com/office/powerpoint/2010/main" val="2310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Renaming column names</a:t>
            </a:r>
          </a:p>
          <a:p>
            <a:pPr lvl="1"/>
            <a:r>
              <a:rPr lang="en-US" altLang="ko-KR" dirty="0"/>
              <a:t>There are cases when you want to change the names of columns for better readability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6BB1-246E-4810-B75C-21AF79B23BD4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00" y="2852936"/>
            <a:ext cx="6480000" cy="312210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5313040" y="3068960"/>
            <a:ext cx="503162" cy="3071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92960" y="6191068"/>
            <a:ext cx="2198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Number of Siblings and Spouses Aboard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73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Studied plots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1" y="1988840"/>
            <a:ext cx="2880000" cy="1404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56" y="1988841"/>
            <a:ext cx="2584283" cy="1404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514" y="1988840"/>
            <a:ext cx="3006911" cy="1404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177" y="3632918"/>
            <a:ext cx="2605962" cy="1393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514" y="3631591"/>
            <a:ext cx="3006911" cy="1396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81" y="5263668"/>
            <a:ext cx="2880000" cy="12391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9062" y="5263668"/>
            <a:ext cx="2602077" cy="114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4514" y="5263668"/>
            <a:ext cx="2882804" cy="123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724" y="3630264"/>
            <a:ext cx="2869852" cy="1396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197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rename()</a:t>
            </a:r>
          </a:p>
          <a:p>
            <a:pPr lvl="1"/>
            <a:r>
              <a:rPr lang="en-US" dirty="0" err="1"/>
              <a:t>dict</a:t>
            </a:r>
            <a:r>
              <a:rPr lang="ko-KR" altLang="en-US" dirty="0"/>
              <a:t>를 통해 특정 또는 모든 열의 이름 바꾸기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43967" y="2348880"/>
            <a:ext cx="7776864" cy="163121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titanic_df.rename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(columns={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SibSp</a:t>
            </a:r>
            <a:r>
              <a:rPr lang="en-US" altLang="ko-KR" sz="2000" i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': 'Sibling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.Spouse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 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},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inplace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=True)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titanic_df.columns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053070" y="4365104"/>
            <a:ext cx="7776864" cy="1015663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Index(['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PassengerId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 ‘Survived’, ‘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Pclass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’, ‘Gender’, ‘Age’, 			‘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Sibling.Spouse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’, 'Parch', 'Fare'],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='object')</a:t>
            </a:r>
          </a:p>
        </p:txBody>
      </p:sp>
    </p:spTree>
    <p:extLst>
      <p:ext uri="{BB962C8B-B14F-4D97-AF65-F5344CB8AC3E}">
        <p14:creationId xmlns:p14="http://schemas.microsoft.com/office/powerpoint/2010/main" val="103683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encoding</a:t>
            </a:r>
          </a:p>
          <a:p>
            <a:pPr lvl="1"/>
            <a:r>
              <a:rPr lang="en-US" altLang="ko-KR" dirty="0"/>
              <a:t>What is categorical data?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6BB1-246E-4810-B75C-21AF79B23BD4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7170" name="Picture 2" descr="All about Categorical Variable Encoding | by Baijayanta Roy | Towards Data 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00" y="2276872"/>
            <a:ext cx="7200000" cy="405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0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encoding</a:t>
            </a:r>
          </a:p>
          <a:p>
            <a:pPr lvl="1"/>
            <a:r>
              <a:rPr lang="en-US" altLang="ko-KR" dirty="0"/>
              <a:t>Certain types of m</a:t>
            </a:r>
            <a:r>
              <a:rPr lang="en-US" dirty="0"/>
              <a:t>achine learning </a:t>
            </a:r>
            <a:r>
              <a:rPr lang="en-US" altLang="ko-KR" dirty="0"/>
              <a:t>algorithms </a:t>
            </a:r>
            <a:r>
              <a:rPr lang="en-US" dirty="0"/>
              <a:t>require all input and output variables to be numeric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6BB1-246E-4810-B75C-21AF79B23BD4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9218" name="Picture 2" descr="Types of Categorical Data Encoding Schemes | by Lakshay Arora | Analytics  Vidhya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00" y="2636913"/>
            <a:ext cx="7200000" cy="357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169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encoding</a:t>
            </a:r>
          </a:p>
          <a:p>
            <a:pPr lvl="1"/>
            <a:r>
              <a:rPr lang="en-US" dirty="0" err="1"/>
              <a:t>titanic_df.head</a:t>
            </a:r>
            <a:r>
              <a:rPr lang="en-US" dirty="0"/>
              <a:t>(10)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6BB1-246E-4810-B75C-21AF79B23BD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92" y="2348880"/>
            <a:ext cx="7335918" cy="38164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4232920" y="2348880"/>
            <a:ext cx="792088" cy="38164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300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replace()</a:t>
            </a:r>
          </a:p>
          <a:p>
            <a:pPr lvl="1"/>
            <a:r>
              <a:rPr lang="en-US" dirty="0"/>
              <a:t>Used to replace row values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96" y="2420888"/>
            <a:ext cx="2432876" cy="36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96" y="2780928"/>
            <a:ext cx="24475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89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replace()</a:t>
            </a:r>
          </a:p>
          <a:p>
            <a:pPr lvl="1"/>
            <a:r>
              <a:rPr lang="en-US" dirty="0" err="1"/>
              <a:t>titanic_df.head</a:t>
            </a:r>
            <a:r>
              <a:rPr lang="en-US" dirty="0"/>
              <a:t>(10)</a:t>
            </a:r>
          </a:p>
          <a:p>
            <a:pPr lvl="1"/>
            <a:r>
              <a:rPr lang="en-US" dirty="0" err="1"/>
              <a:t>titanic_df.</a:t>
            </a:r>
            <a:r>
              <a:rPr lang="en-US" err="1"/>
              <a:t>replace</a:t>
            </a:r>
            <a:r>
              <a:rPr lang="en-US"/>
              <a:t>({'</a:t>
            </a:r>
            <a:r>
              <a:rPr lang="en-US" altLang="ko-KR"/>
              <a:t>G</a:t>
            </a:r>
            <a:r>
              <a:rPr lang="en-US"/>
              <a:t>ender</a:t>
            </a:r>
            <a:r>
              <a:rPr lang="en-US" dirty="0"/>
              <a:t>': {'male': 0}}, </a:t>
            </a:r>
            <a:r>
              <a:rPr lang="en-US" dirty="0" err="1"/>
              <a:t>inplace</a:t>
            </a:r>
            <a:r>
              <a:rPr lang="en-US" dirty="0"/>
              <a:t> = True)</a:t>
            </a:r>
          </a:p>
          <a:p>
            <a:pPr lvl="1"/>
            <a:r>
              <a:rPr lang="en-US" dirty="0" err="1"/>
              <a:t>titanic_df.</a:t>
            </a:r>
            <a:r>
              <a:rPr lang="en-US" err="1"/>
              <a:t>replace</a:t>
            </a:r>
            <a:r>
              <a:rPr lang="en-US"/>
              <a:t>({'</a:t>
            </a:r>
            <a:r>
              <a:rPr lang="en-US" altLang="ko-KR"/>
              <a:t>G</a:t>
            </a:r>
            <a:r>
              <a:rPr lang="en-US"/>
              <a:t>ender</a:t>
            </a:r>
            <a:r>
              <a:rPr lang="en-US" dirty="0"/>
              <a:t>': {'female': 1}}, </a:t>
            </a:r>
            <a:r>
              <a:rPr lang="en-US" dirty="0" err="1"/>
              <a:t>inplace</a:t>
            </a:r>
            <a:r>
              <a:rPr lang="en-US" dirty="0"/>
              <a:t> = True)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40" y="3157803"/>
            <a:ext cx="6585223" cy="340696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4357179" y="3157803"/>
            <a:ext cx="648072" cy="34069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11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41333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이상</a:t>
            </a:r>
            <a:r>
              <a:rPr lang="en-US" altLang="ko-KR" dirty="0"/>
              <a:t> </a:t>
            </a:r>
            <a:r>
              <a:rPr lang="ko-KR" altLang="en-US" dirty="0"/>
              <a:t>값 처리</a:t>
            </a:r>
            <a:endParaRPr lang="en-US" dirty="0"/>
          </a:p>
          <a:p>
            <a:pPr lvl="1"/>
            <a:r>
              <a:rPr lang="en-US" altLang="ko-KR" dirty="0"/>
              <a:t>Outlier is a data point that differs significantly from other data points</a:t>
            </a:r>
          </a:p>
          <a:p>
            <a:pPr lvl="1"/>
            <a:endParaRPr lang="en-US" dirty="0"/>
          </a:p>
          <a:p>
            <a:pPr lvl="1"/>
            <a:r>
              <a:rPr lang="en-US" altLang="ko-KR" dirty="0"/>
              <a:t>Causes of outliers</a:t>
            </a:r>
          </a:p>
          <a:p>
            <a:pPr lvl="2"/>
            <a:r>
              <a:rPr lang="en-US" altLang="ko-KR" dirty="0"/>
              <a:t>Data entry errors (i.e., human errors)</a:t>
            </a:r>
          </a:p>
          <a:p>
            <a:pPr lvl="2"/>
            <a:endParaRPr lang="en-US" dirty="0"/>
          </a:p>
          <a:p>
            <a:pPr lvl="2"/>
            <a:r>
              <a:rPr lang="en-US" altLang="ko-KR" dirty="0"/>
              <a:t>Measurement errors (i.e., instrument or device errors)</a:t>
            </a:r>
          </a:p>
          <a:p>
            <a:pPr lvl="2"/>
            <a:endParaRPr lang="en-US" dirty="0"/>
          </a:p>
          <a:p>
            <a:pPr lvl="2"/>
            <a:r>
              <a:rPr lang="en-US" altLang="ko-KR" dirty="0"/>
              <a:t>Intentional (i.e., malicious insertions)</a:t>
            </a:r>
          </a:p>
          <a:p>
            <a:pPr lvl="2"/>
            <a:endParaRPr lang="en-US" dirty="0"/>
          </a:p>
          <a:p>
            <a:pPr lvl="2"/>
            <a:r>
              <a:rPr lang="en-US" altLang="ko-KR" dirty="0"/>
              <a:t>Data preprocessing errors (i.e., unintended data manipulations or mutations)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6BB1-246E-4810-B75C-21AF79B23B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3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이상</a:t>
            </a:r>
            <a:r>
              <a:rPr lang="en-US" altLang="ko-KR" dirty="0"/>
              <a:t> </a:t>
            </a:r>
            <a:r>
              <a:rPr lang="ko-KR" altLang="en-US" dirty="0"/>
              <a:t>값 처리</a:t>
            </a:r>
            <a:endParaRPr lang="en-US" dirty="0"/>
          </a:p>
          <a:p>
            <a:pPr lvl="1"/>
            <a:r>
              <a:rPr lang="en-US" dirty="0" err="1"/>
              <a:t>sns.boxplot</a:t>
            </a:r>
            <a:r>
              <a:rPr lang="en-US" dirty="0"/>
              <a:t>(y = </a:t>
            </a:r>
            <a:r>
              <a:rPr lang="en-US" dirty="0" err="1"/>
              <a:t>titanic_df</a:t>
            </a:r>
            <a:r>
              <a:rPr lang="en-US" dirty="0"/>
              <a:t>['Fare'] );</a:t>
            </a:r>
          </a:p>
          <a:p>
            <a:pPr lvl="1"/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57" y="2564904"/>
            <a:ext cx="478628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37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atinLnBrk="0"/>
            <a:r>
              <a:rPr lang="ko-KR" altLang="en-US" dirty="0"/>
              <a:t>이상</a:t>
            </a:r>
            <a:r>
              <a:rPr lang="en-US" altLang="ko-KR" dirty="0"/>
              <a:t> </a:t>
            </a:r>
            <a:r>
              <a:rPr lang="ko-KR" altLang="en-US" dirty="0"/>
              <a:t>값 처리</a:t>
            </a:r>
            <a:endParaRPr lang="en-US" dirty="0"/>
          </a:p>
          <a:p>
            <a:pPr lvl="1" latinLnBrk="0"/>
            <a:r>
              <a:rPr lang="en-US" dirty="0" err="1"/>
              <a:t>titanic_df.drop</a:t>
            </a:r>
            <a:r>
              <a:rPr lang="en-US" dirty="0"/>
              <a:t>(</a:t>
            </a:r>
            <a:r>
              <a:rPr lang="en-US" dirty="0" err="1"/>
              <a:t>titanic_df</a:t>
            </a:r>
            <a:r>
              <a:rPr lang="en-US" dirty="0"/>
              <a:t>[</a:t>
            </a:r>
            <a:r>
              <a:rPr lang="en-US" dirty="0" err="1"/>
              <a:t>titanic_df.</a:t>
            </a:r>
            <a:r>
              <a:rPr lang="en-US" altLang="ko-KR" dirty="0" err="1"/>
              <a:t>F</a:t>
            </a:r>
            <a:r>
              <a:rPr lang="en-US" dirty="0" err="1"/>
              <a:t>are</a:t>
            </a:r>
            <a:r>
              <a:rPr lang="en-US" dirty="0"/>
              <a:t> &gt;= </a:t>
            </a:r>
            <a:r>
              <a:rPr lang="en-US" altLang="ko-KR" dirty="0"/>
              <a:t>500</a:t>
            </a:r>
            <a:r>
              <a:rPr lang="en-US" dirty="0"/>
              <a:t>].index, </a:t>
            </a:r>
          </a:p>
          <a:p>
            <a:pPr marL="355600" lvl="1" indent="0" latinLnBrk="0">
              <a:buNone/>
            </a:pPr>
            <a:r>
              <a:rPr lang="en-US" dirty="0"/>
              <a:t>			</a:t>
            </a:r>
            <a:r>
              <a:rPr lang="en-US" dirty="0" err="1"/>
              <a:t>inplace</a:t>
            </a:r>
            <a:r>
              <a:rPr lang="en-US" dirty="0"/>
              <a:t> = True)</a:t>
            </a:r>
          </a:p>
          <a:p>
            <a:pPr lvl="1"/>
            <a:r>
              <a:rPr lang="en-US" dirty="0" err="1"/>
              <a:t>sns.boxplot</a:t>
            </a:r>
            <a:r>
              <a:rPr lang="en-US" dirty="0"/>
              <a:t>(y = </a:t>
            </a:r>
            <a:r>
              <a:rPr lang="en-US" dirty="0" err="1"/>
              <a:t>titanic_df</a:t>
            </a:r>
            <a:r>
              <a:rPr lang="en-US" dirty="0"/>
              <a:t>['Fare</a:t>
            </a:r>
            <a:r>
              <a:rPr lang="en-US"/>
              <a:t>'] )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12" y="3212976"/>
            <a:ext cx="480455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5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Express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Studied plots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0" y="1772816"/>
            <a:ext cx="2880000" cy="1408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973" y="1732175"/>
            <a:ext cx="2880000" cy="1408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662" y="1724694"/>
            <a:ext cx="2880000" cy="1423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00" y="5024126"/>
            <a:ext cx="2880000" cy="154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973" y="3418531"/>
            <a:ext cx="2880000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779" y="3418531"/>
            <a:ext cx="2880000" cy="1417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378" y="3462105"/>
            <a:ext cx="2880000" cy="1468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973" y="5132880"/>
            <a:ext cx="2880000" cy="1385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5379" y="5147366"/>
            <a:ext cx="2880000" cy="13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28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정규화</a:t>
            </a:r>
            <a:endParaRPr lang="en-US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정규화는 왜 필요한가요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76BB1-246E-4810-B75C-21AF79B23BD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026" name="Picture 2" descr="Data Normalization in Data Mining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17" y="1700808"/>
            <a:ext cx="7829766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132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정규화는 왜 필요한가요</a:t>
            </a:r>
            <a:r>
              <a:rPr lang="en-US" altLang="ko-KR" dirty="0"/>
              <a:t>?</a:t>
            </a:r>
          </a:p>
          <a:p>
            <a:pPr lvl="1"/>
            <a:r>
              <a:rPr lang="en-US" dirty="0"/>
              <a:t>Normalize data and scale down distortions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12290" name="Picture 2" descr="Help Online - Origin Help - Normal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262" y="2420888"/>
            <a:ext cx="4320480" cy="359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8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정규화는 왜 필요한가요</a:t>
            </a:r>
            <a:r>
              <a:rPr lang="en-US" altLang="ko-KR" dirty="0"/>
              <a:t>?</a:t>
            </a:r>
            <a:endParaRPr lang="en-US" dirty="0"/>
          </a:p>
          <a:p>
            <a:pPr lvl="1"/>
            <a:r>
              <a:rPr lang="en-US" dirty="0" err="1"/>
              <a:t>titanic_df.describe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79" y="2367984"/>
            <a:ext cx="8221646" cy="3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96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Min-max </a:t>
            </a:r>
            <a:r>
              <a:rPr lang="ko-KR" altLang="en-US" dirty="0"/>
              <a:t>정규화</a:t>
            </a:r>
            <a:endParaRPr lang="en-US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사이의 데이터 정규화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ko-KR" altLang="en-US" dirty="0"/>
              <a:t>다음 공식에 따라 계산</a:t>
            </a:r>
            <a:endParaRPr lang="en-US" dirty="0"/>
          </a:p>
        </p:txBody>
      </p:sp>
      <p:pic>
        <p:nvPicPr>
          <p:cNvPr id="3074" name="Picture 2" descr="Min.-max. method of normalization.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2394012"/>
            <a:ext cx="5719986" cy="19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502" y="5445224"/>
            <a:ext cx="3600000" cy="100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24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Min-max </a:t>
            </a:r>
            <a:r>
              <a:rPr lang="ko-KR" altLang="en-US" dirty="0"/>
              <a:t>정규화</a:t>
            </a:r>
            <a:endParaRPr lang="en-US" dirty="0"/>
          </a:p>
          <a:p>
            <a:pPr lvl="1"/>
            <a:r>
              <a:rPr lang="en-US" dirty="0" err="1"/>
              <a:t>sklearn</a:t>
            </a:r>
            <a:r>
              <a:rPr lang="ko-KR" altLang="en-US" dirty="0"/>
              <a:t>의 </a:t>
            </a:r>
            <a:r>
              <a:rPr lang="en-US" altLang="ko-KR" dirty="0" err="1"/>
              <a:t>MinMaxScaler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53070" y="2492896"/>
            <a:ext cx="7776864" cy="224676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from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sklearn.preprocessing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MinMaxScaler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scaler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MinMaxScaler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[[‘Fare’]]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scaler.fit_transform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[[‘Fare']])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titanic_df.describe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18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4" y="2384884"/>
            <a:ext cx="8640000" cy="31689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Min-max </a:t>
            </a:r>
            <a:r>
              <a:rPr lang="ko-KR" altLang="en-US" dirty="0"/>
              <a:t>정규화</a:t>
            </a:r>
            <a:endParaRPr lang="en-US" dirty="0"/>
          </a:p>
          <a:p>
            <a:pPr lvl="1"/>
            <a:r>
              <a:rPr lang="en-US" dirty="0" err="1"/>
              <a:t>sklearn</a:t>
            </a:r>
            <a:r>
              <a:rPr lang="ko-KR" altLang="en-US" dirty="0"/>
              <a:t>의 </a:t>
            </a:r>
            <a:r>
              <a:rPr lang="en-US" altLang="ko-KR" dirty="0" err="1"/>
              <a:t>MinMaxScaler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8049344" y="2384884"/>
            <a:ext cx="1185710" cy="31689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214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</a:t>
            </a:r>
            <a:r>
              <a:rPr lang="ko-KR" altLang="en-US" dirty="0"/>
              <a:t> </a:t>
            </a:r>
            <a:r>
              <a:rPr lang="en-US" altLang="ko-KR" dirty="0"/>
              <a:t>Task (insurance.csv)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불필요한 열 제거하기</a:t>
            </a:r>
            <a:endParaRPr lang="en-US" altLang="ko-KR" dirty="0"/>
          </a:p>
          <a:p>
            <a:pPr lvl="1"/>
            <a:r>
              <a:rPr lang="en-US" dirty="0"/>
              <a:t>Number </a:t>
            </a:r>
            <a:r>
              <a:rPr lang="ko-KR" altLang="en-US" dirty="0"/>
              <a:t>열</a:t>
            </a:r>
            <a:endParaRPr lang="en-US" dirty="0"/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중복 데이터 찾기 및</a:t>
            </a:r>
            <a:r>
              <a:rPr lang="en-US" altLang="ko-KR" dirty="0"/>
              <a:t> </a:t>
            </a:r>
            <a:r>
              <a:rPr lang="ko-KR" altLang="en-US" dirty="0"/>
              <a:t>제거하기</a:t>
            </a:r>
            <a:endParaRPr lang="en-US" altLang="ko-KR" dirty="0"/>
          </a:p>
          <a:p>
            <a:pPr lvl="1"/>
            <a:r>
              <a:rPr lang="en-US" altLang="en-US" dirty="0"/>
              <a:t>duplicated() &amp; </a:t>
            </a:r>
            <a:r>
              <a:rPr lang="en-US" altLang="en-US" dirty="0" err="1"/>
              <a:t>drop_duplicate</a:t>
            </a:r>
            <a:r>
              <a:rPr lang="en-US" altLang="en-US" dirty="0"/>
              <a:t>()</a:t>
            </a:r>
          </a:p>
          <a:p>
            <a:pPr marL="649288" lvl="1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Null </a:t>
            </a:r>
            <a:r>
              <a:rPr lang="ko-KR" altLang="en-US" dirty="0"/>
              <a:t>값 제거</a:t>
            </a:r>
            <a:endParaRPr lang="en-US" altLang="ko-KR" dirty="0"/>
          </a:p>
          <a:p>
            <a:pPr lvl="1"/>
            <a:r>
              <a:rPr lang="en-US" altLang="ko-KR" dirty="0" err="1"/>
              <a:t>dropna</a:t>
            </a:r>
            <a:r>
              <a:rPr lang="en-US" altLang="ko-KR" dirty="0"/>
              <a:t>()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rename() </a:t>
            </a:r>
            <a:r>
              <a:rPr lang="ko-KR" altLang="en-US" dirty="0"/>
              <a:t>이용하여 열 이름 바꾸기</a:t>
            </a:r>
            <a:endParaRPr lang="en-US" altLang="ko-KR" dirty="0"/>
          </a:p>
          <a:p>
            <a:pPr lvl="1"/>
            <a:r>
              <a:rPr lang="en-US" altLang="ko-KR" dirty="0"/>
              <a:t>Gender -&gt; gender, Insurance Fee -&gt; charges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replace() </a:t>
            </a:r>
            <a:r>
              <a:rPr lang="ko-KR" altLang="en-US" dirty="0"/>
              <a:t>이용하여 행 값 바꾸기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female -&gt; 1, male -&gt; 0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100" dirty="0"/>
              <a:t>이상</a:t>
            </a:r>
            <a:r>
              <a:rPr lang="en-US" altLang="ko-KR" sz="2100" dirty="0"/>
              <a:t> </a:t>
            </a:r>
            <a:r>
              <a:rPr lang="ko-KR" altLang="en-US" sz="2100" dirty="0"/>
              <a:t>값 처리</a:t>
            </a:r>
            <a:endParaRPr lang="en-US" altLang="ko-KR" sz="2100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Min-max </a:t>
            </a:r>
            <a:r>
              <a:rPr lang="ko-KR" altLang="en-US" dirty="0"/>
              <a:t>방법을 이용하여 데이터 정규화</a:t>
            </a:r>
            <a:endParaRPr lang="en-US" altLang="ko-KR" dirty="0"/>
          </a:p>
          <a:p>
            <a:pPr marL="0" indent="0">
              <a:buNone/>
            </a:pPr>
            <a:endParaRPr lang="en-US" altLang="en-US" dirty="0"/>
          </a:p>
          <a:p>
            <a:pPr marL="457200" indent="-457200">
              <a:buFont typeface="+mj-lt"/>
              <a:buAutoNum type="arabicPeriod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7001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4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Express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Usage example</a:t>
            </a:r>
          </a:p>
        </p:txBody>
      </p:sp>
      <p:pic>
        <p:nvPicPr>
          <p:cNvPr id="5" name="anomaly_ui">
            <a:hlinkClick r:id="" action="ppaction://media"/>
            <a:extLst>
              <a:ext uri="{FF2B5EF4-FFF2-40B4-BE49-F238E27FC236}">
                <a16:creationId xmlns:a16="http://schemas.microsoft.com/office/drawing/2014/main" id="{3A54F941-FF9B-402D-AAC7-BB54C3FF74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9194" y="1829712"/>
            <a:ext cx="8450330" cy="47533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08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3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dirty="0"/>
              <a:t>데이터 전처리 무엇인가요</a:t>
            </a:r>
            <a:r>
              <a:rPr lang="en-US" altLang="ko-KR" dirty="0"/>
              <a:t>?</a:t>
            </a:r>
          </a:p>
          <a:p>
            <a:pPr lvl="1" latinLnBrk="0"/>
            <a:r>
              <a:rPr lang="ko-KR" altLang="en-US" dirty="0"/>
              <a:t>수집한 데이터를 탐색해보면 데이터를 손볼 곳이 많을 것이다</a:t>
            </a:r>
            <a:endParaRPr lang="en-US" altLang="ko-KR" dirty="0"/>
          </a:p>
          <a:p>
            <a:pPr lvl="2" latinLnBrk="0"/>
            <a:r>
              <a:rPr lang="ko-KR" altLang="en-US" dirty="0"/>
              <a:t>중간에 데이터가 빠졌거나</a:t>
            </a:r>
            <a:r>
              <a:rPr lang="en-US" altLang="ko-KR" dirty="0"/>
              <a:t>, </a:t>
            </a:r>
            <a:r>
              <a:rPr lang="ko-KR" altLang="en-US" dirty="0"/>
              <a:t>틀린 값이 들어 있거나</a:t>
            </a:r>
            <a:r>
              <a:rPr lang="en-US" altLang="ko-KR" dirty="0"/>
              <a:t>, </a:t>
            </a:r>
            <a:r>
              <a:rPr lang="ko-KR" altLang="en-US" dirty="0"/>
              <a:t>데이터의 단위가 틀릴 수가 있다</a:t>
            </a:r>
            <a:endParaRPr lang="en-US" altLang="ko-KR" dirty="0"/>
          </a:p>
          <a:p>
            <a:pPr lvl="2" latinLnBrk="0"/>
            <a:endParaRPr lang="en-US" altLang="ko-KR" dirty="0"/>
          </a:p>
          <a:p>
            <a:pPr lvl="1" latinLnBrk="0"/>
            <a:r>
              <a:rPr lang="ko-KR" altLang="en-US" dirty="0"/>
              <a:t>데이터 분석의 품질에 큰 영향을 미치는 데이터 </a:t>
            </a:r>
            <a:r>
              <a:rPr lang="ko-KR" altLang="en-US" dirty="0" err="1"/>
              <a:t>전처리는</a:t>
            </a:r>
            <a:r>
              <a:rPr lang="ko-KR" altLang="en-US" dirty="0"/>
              <a:t> 매우 중요한 작업이다</a:t>
            </a:r>
            <a:endParaRPr lang="en-US" altLang="ko-KR" dirty="0"/>
          </a:p>
          <a:p>
            <a:pPr lvl="2" latinLnBrk="0"/>
            <a:endParaRPr lang="en-US" altLang="ko-KR" dirty="0"/>
          </a:p>
          <a:p>
            <a:pPr lvl="1" latinLnBrk="0"/>
            <a:r>
              <a:rPr lang="ko-KR" altLang="en-US" dirty="0"/>
              <a:t>실제로 데이터 분석 알고리즘 자체를 수행하는데 걸리는 시간보다 분석에 필요한 데이터 </a:t>
            </a:r>
            <a:r>
              <a:rPr lang="ko-KR" altLang="en-US" dirty="0" err="1"/>
              <a:t>전처리하는</a:t>
            </a:r>
            <a:r>
              <a:rPr lang="ko-KR" altLang="en-US" dirty="0"/>
              <a:t> 과정에 더 많은 시간이 걸린다</a:t>
            </a:r>
            <a:endParaRPr lang="en-US" altLang="ko-KR" dirty="0"/>
          </a:p>
          <a:p>
            <a:pPr lvl="2" latinLnBrk="0"/>
            <a:r>
              <a:rPr lang="en-US" altLang="ko-KR" dirty="0"/>
              <a:t>80%-90% </a:t>
            </a:r>
            <a:r>
              <a:rPr lang="ko-KR" altLang="en-US" dirty="0"/>
              <a:t>시간이 </a:t>
            </a:r>
            <a:r>
              <a:rPr lang="en-US" altLang="ko-KR" dirty="0"/>
              <a:t>data preprocessing</a:t>
            </a:r>
            <a:r>
              <a:rPr lang="ko-KR" altLang="en-US" dirty="0"/>
              <a:t>에 소요됨</a:t>
            </a:r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r>
              <a:rPr lang="ko-KR" altLang="en-US" dirty="0"/>
              <a:t>분석하기 좋게 데이터를 고치는 모든 작업을 데이터 전처리</a:t>
            </a:r>
            <a:r>
              <a:rPr lang="en-US" altLang="ko-KR" dirty="0"/>
              <a:t>(data preprocessing)</a:t>
            </a:r>
            <a:r>
              <a:rPr lang="ko-KR" altLang="en-US" dirty="0"/>
              <a:t>라고 한다</a:t>
            </a:r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9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titanic.csv </a:t>
            </a:r>
            <a:r>
              <a:rPr lang="ko-KR" altLang="en-US" dirty="0"/>
              <a:t>파일을 로컬 저장소에 저장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8492" y="5445224"/>
            <a:ext cx="7046020" cy="1015663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pd.read_csv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("D:/titanic.csv")</a:t>
            </a:r>
          </a:p>
        </p:txBody>
      </p:sp>
      <p:pic>
        <p:nvPicPr>
          <p:cNvPr id="1026" name="Picture 2" descr="Machine Learning with the Titanic Dataset | by Benedikt Droste | Towards  Data Scie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26" y="1700808"/>
            <a:ext cx="4968552" cy="2786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89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info()</a:t>
            </a:r>
          </a:p>
          <a:p>
            <a:pPr lvl="1"/>
            <a:r>
              <a:rPr lang="ko-KR" altLang="en-US" dirty="0" err="1"/>
              <a:t>데이터셋에</a:t>
            </a:r>
            <a:r>
              <a:rPr lang="ko-KR" altLang="en-US" dirty="0"/>
              <a:t> 대한 필수 세부정보를 제공</a:t>
            </a:r>
            <a:endParaRPr lang="en-US" dirty="0"/>
          </a:p>
          <a:p>
            <a:pPr lvl="2"/>
            <a:r>
              <a:rPr lang="en-US" altLang="ko-KR" sz="18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titanic_df</a:t>
            </a:r>
            <a:r>
              <a:rPr lang="en-US" dirty="0"/>
              <a:t>.info()</a:t>
            </a:r>
          </a:p>
          <a:p>
            <a:pPr lvl="1"/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731397" y="2564904"/>
            <a:ext cx="6420210" cy="3754874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&lt;class '</a:t>
            </a:r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pandas.core.frame.DataFrame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'&gt;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RangeIndex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895 entries, 0 to 894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columns (total 12 columns):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PassengerId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895 non-null int64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Survived       895 non-null int64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Pclass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895 non-null int64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Name           895 non-null object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Gender         895 non-null object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Age            718 non-null float64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SibSp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895 non-null int64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Parch          895 non-null int64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Ticket         895 non-null object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Fare           884 non-null float64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Cabin          204 non-null object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Embarked       893 non-null object</a:t>
            </a:r>
          </a:p>
          <a:p>
            <a:r>
              <a:rPr lang="en-US" altLang="ko-KR" sz="14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dtypes</a:t>
            </a:r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float64(2), int64(5), object(5)</a:t>
            </a:r>
          </a:p>
          <a:p>
            <a:r>
              <a:rPr lang="en-US" altLang="ko-KR" sz="14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memory usage: 66.5+ KB</a:t>
            </a:r>
          </a:p>
        </p:txBody>
      </p:sp>
      <p:sp>
        <p:nvSpPr>
          <p:cNvPr id="5" name="직사각형 4">
            <a:hlinkClick r:id="rId3"/>
            <a:extLst>
              <a:ext uri="{FF2B5EF4-FFF2-40B4-BE49-F238E27FC236}">
                <a16:creationId xmlns:a16="http://schemas.microsoft.com/office/drawing/2014/main" id="{4CA12F47-58F0-4992-874D-69A1E4437CFC}"/>
              </a:ext>
            </a:extLst>
          </p:cNvPr>
          <p:cNvSpPr/>
          <p:nvPr/>
        </p:nvSpPr>
        <p:spPr>
          <a:xfrm>
            <a:off x="6262532" y="6384830"/>
            <a:ext cx="1955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https://www.kaggle.com/c/titanic/data</a:t>
            </a:r>
          </a:p>
        </p:txBody>
      </p:sp>
    </p:spTree>
    <p:extLst>
      <p:ext uri="{BB962C8B-B14F-4D97-AF65-F5344CB8AC3E}">
        <p14:creationId xmlns:p14="http://schemas.microsoft.com/office/powerpoint/2010/main" val="102606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울릉도M" pitchFamily="18" charset="-127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울릉도M" pitchFamily="18" charset="-127"/>
            <a:ea typeface="HY울릉도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28620</TotalTime>
  <Words>1403</Words>
  <Application>Microsoft Office PowerPoint</Application>
  <PresentationFormat>A4 용지(210x297mm)</PresentationFormat>
  <Paragraphs>410</Paragraphs>
  <Slides>47</Slides>
  <Notes>46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63" baseType="lpstr">
      <vt:lpstr>Arial</vt:lpstr>
      <vt:lpstr>HY울릉도M</vt:lpstr>
      <vt:lpstr>Wingdings</vt:lpstr>
      <vt:lpstr>Tahoma</vt:lpstr>
      <vt:lpstr>태-신헤드라인디D</vt:lpstr>
      <vt:lpstr>나눔고딕 ExtraBold</vt:lpstr>
      <vt:lpstr>ＨＧｺﾞｼｯｸE-PRO</vt:lpstr>
      <vt:lpstr>KoPub돋움체 Bold</vt:lpstr>
      <vt:lpstr>맑은 고딕</vt:lpstr>
      <vt:lpstr>HY울릉도B</vt:lpstr>
      <vt:lpstr>굴림</vt:lpstr>
      <vt:lpstr>Consolas</vt:lpstr>
      <vt:lpstr>나눔바른고딕</vt:lpstr>
      <vt:lpstr>D2Coding</vt:lpstr>
      <vt:lpstr>1_기본 디자인</vt:lpstr>
      <vt:lpstr>디자인 사용자 지정</vt:lpstr>
      <vt:lpstr>PowerPoint 프레젠테이션</vt:lpstr>
      <vt:lpstr>Exploratory Data Analysis (EDA)</vt:lpstr>
      <vt:lpstr>Plotly</vt:lpstr>
      <vt:lpstr>Plotly Express</vt:lpstr>
      <vt:lpstr>Plotly Express</vt:lpstr>
      <vt:lpstr>데이터 전처리</vt:lpstr>
      <vt:lpstr>데이터 전처리</vt:lpstr>
      <vt:lpstr>데이터 전처리</vt:lpstr>
      <vt:lpstr>데이터 전처리</vt:lpstr>
      <vt:lpstr>데이터 전처리</vt:lpstr>
      <vt:lpstr>데이터 정제</vt:lpstr>
      <vt:lpstr>데이터 정제</vt:lpstr>
      <vt:lpstr>데이터 정제</vt:lpstr>
      <vt:lpstr>데이터 정제</vt:lpstr>
      <vt:lpstr>데이터 정제</vt:lpstr>
      <vt:lpstr>데이터 정제</vt:lpstr>
      <vt:lpstr>데이터 정제</vt:lpstr>
      <vt:lpstr>데이터 정제</vt:lpstr>
      <vt:lpstr>데이터 정제</vt:lpstr>
      <vt:lpstr>데이터 정제</vt:lpstr>
      <vt:lpstr>데이터 정제</vt:lpstr>
      <vt:lpstr>데이터 정제</vt:lpstr>
      <vt:lpstr>데이터 정제</vt:lpstr>
      <vt:lpstr>데이터 정제</vt:lpstr>
      <vt:lpstr>데이터 정제</vt:lpstr>
      <vt:lpstr>데이터 정제</vt:lpstr>
      <vt:lpstr>데이터 변화</vt:lpstr>
      <vt:lpstr>데이터 변화</vt:lpstr>
      <vt:lpstr>데이터 변화</vt:lpstr>
      <vt:lpstr>데이터 변화</vt:lpstr>
      <vt:lpstr>데이터 변화</vt:lpstr>
      <vt:lpstr>데이터 변화</vt:lpstr>
      <vt:lpstr>데이터 변화</vt:lpstr>
      <vt:lpstr>데이터 변화</vt:lpstr>
      <vt:lpstr>데이터 변화</vt:lpstr>
      <vt:lpstr>데이터 정규화</vt:lpstr>
      <vt:lpstr>데이터 정규화</vt:lpstr>
      <vt:lpstr>데이터 정규화</vt:lpstr>
      <vt:lpstr>데이터 정규화</vt:lpstr>
      <vt:lpstr>데이터 정규화</vt:lpstr>
      <vt:lpstr>데이터 정규화</vt:lpstr>
      <vt:lpstr>데이터 정규화</vt:lpstr>
      <vt:lpstr>데이터 정규화</vt:lpstr>
      <vt:lpstr>데이터 정규화</vt:lpstr>
      <vt:lpstr>데이터 정규화</vt:lpstr>
      <vt:lpstr>Final Task (insurance.csv)</vt:lpstr>
      <vt:lpstr>PowerPoint 프레젠테이션</vt:lpstr>
    </vt:vector>
  </TitlesOfParts>
  <Company>거목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거목</dc:creator>
  <cp:lastModifiedBy>user</cp:lastModifiedBy>
  <cp:revision>1693</cp:revision>
  <dcterms:created xsi:type="dcterms:W3CDTF">2004-05-07T00:53:56Z</dcterms:created>
  <dcterms:modified xsi:type="dcterms:W3CDTF">2024-03-20T04:18:16Z</dcterms:modified>
</cp:coreProperties>
</file>